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5" r:id="rId1"/>
  </p:sldMasterIdLst>
  <p:notesMasterIdLst>
    <p:notesMasterId r:id="rId24"/>
  </p:notesMasterIdLst>
  <p:sldIdLst>
    <p:sldId id="257" r:id="rId2"/>
    <p:sldId id="289" r:id="rId3"/>
    <p:sldId id="259" r:id="rId4"/>
    <p:sldId id="287" r:id="rId5"/>
    <p:sldId id="271" r:id="rId6"/>
    <p:sldId id="261" r:id="rId7"/>
    <p:sldId id="265" r:id="rId8"/>
    <p:sldId id="266" r:id="rId9"/>
    <p:sldId id="267" r:id="rId10"/>
    <p:sldId id="274" r:id="rId11"/>
    <p:sldId id="275" r:id="rId12"/>
    <p:sldId id="276" r:id="rId13"/>
    <p:sldId id="277" r:id="rId14"/>
    <p:sldId id="278" r:id="rId15"/>
    <p:sldId id="279" r:id="rId16"/>
    <p:sldId id="288" r:id="rId17"/>
    <p:sldId id="281" r:id="rId18"/>
    <p:sldId id="282" r:id="rId19"/>
    <p:sldId id="283" r:id="rId20"/>
    <p:sldId id="284" r:id="rId21"/>
    <p:sldId id="291" r:id="rId22"/>
    <p:sldId id="290"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7" roundtripDataSignature="AMtx7mi8AibjyrdS+nBmIao/Acz5AEYFk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E848A4C-14CC-4AB5-B6A2-7AEE26DE8592}">
  <a:tblStyle styleId="{DE848A4C-14CC-4AB5-B6A2-7AEE26DE859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61" autoAdjust="0"/>
    <p:restoredTop sz="94660"/>
  </p:normalViewPr>
  <p:slideViewPr>
    <p:cSldViewPr snapToGrid="0">
      <p:cViewPr>
        <p:scale>
          <a:sx n="75" d="100"/>
          <a:sy n="75" d="100"/>
        </p:scale>
        <p:origin x="624"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customschemas.google.com/relationships/presentationmetadata" Target="meta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9882986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509283a0e1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2509283a0e1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2762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509283a0e1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2509283a0e1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9670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509283a0e1_1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2509283a0e1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0203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509283a0e1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2509283a0e1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3186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509283a0e1_1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2509283a0e1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8491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509283a0e1_1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2509283a0e1_1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6209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endParaRPr lang="it-IT"/>
          </a:p>
        </p:txBody>
      </p:sp>
      <p:sp>
        <p:nvSpPr>
          <p:cNvPr id="5" name="Footer Placeholder 4"/>
          <p:cNvSpPr>
            <a:spLocks noGrp="1"/>
          </p:cNvSpPr>
          <p:nvPr>
            <p:ph type="ftr" sz="quarter" idx="11"/>
          </p:nvPr>
        </p:nvSpPr>
        <p:spPr/>
        <p:txBody>
          <a:bodyPr/>
          <a:lstStyle/>
          <a:p>
            <a:r>
              <a:rPr lang="it-IT"/>
              <a:t>PCTO EEE. Liceo Cavour. Raggi Cosmici e Monumenti Romani. A.S. 2023 - 2024</a:t>
            </a:r>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it-IT" smtClean="0"/>
              <a:pPr marL="0" lvl="0" indent="0" algn="r" rtl="0">
                <a:spcBef>
                  <a:spcPts val="0"/>
                </a:spcBef>
                <a:spcAft>
                  <a:spcPts val="0"/>
                </a:spcAft>
                <a:buNone/>
              </a:pPr>
              <a:t>‹N›</a:t>
            </a:fld>
            <a:endParaRPr lang="it-IT"/>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3896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Date Placeholder 2"/>
          <p:cNvSpPr>
            <a:spLocks noGrp="1"/>
          </p:cNvSpPr>
          <p:nvPr>
            <p:ph type="dt" sz="half" idx="10"/>
          </p:nvPr>
        </p:nvSpPr>
        <p:spPr/>
        <p:txBody>
          <a:bodyPr/>
          <a:lstStyle/>
          <a:p>
            <a:endParaRPr lang="it-IT"/>
          </a:p>
        </p:txBody>
      </p:sp>
      <p:sp>
        <p:nvSpPr>
          <p:cNvPr id="4" name="Footer Placeholder 3"/>
          <p:cNvSpPr>
            <a:spLocks noGrp="1"/>
          </p:cNvSpPr>
          <p:nvPr>
            <p:ph type="ftr" sz="quarter" idx="11"/>
          </p:nvPr>
        </p:nvSpPr>
        <p:spPr/>
        <p:txBody>
          <a:bodyPr/>
          <a:lstStyle/>
          <a:p>
            <a:r>
              <a:rPr lang="it-IT"/>
              <a:t>PCTO EEE. Liceo Cavour. Raggi Cosmici e Monumenti Romani. A.S. 2023 - 2024</a:t>
            </a:r>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it-IT" smtClean="0"/>
              <a:pPr marL="0" lvl="0" indent="0" algn="r" rtl="0">
                <a:spcBef>
                  <a:spcPts val="0"/>
                </a:spcBef>
                <a:spcAft>
                  <a:spcPts val="0"/>
                </a:spcAft>
                <a:buNone/>
              </a:pPr>
              <a:t>‹N›</a:t>
            </a:fld>
            <a:endParaRPr lang="it-IT"/>
          </a:p>
        </p:txBody>
      </p:sp>
    </p:spTree>
    <p:extLst>
      <p:ext uri="{BB962C8B-B14F-4D97-AF65-F5344CB8AC3E}">
        <p14:creationId xmlns:p14="http://schemas.microsoft.com/office/powerpoint/2010/main" val="2198370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endParaRPr lang="it-IT"/>
          </a:p>
        </p:txBody>
      </p:sp>
      <p:sp>
        <p:nvSpPr>
          <p:cNvPr id="5" name="Footer Placeholder 4"/>
          <p:cNvSpPr>
            <a:spLocks noGrp="1"/>
          </p:cNvSpPr>
          <p:nvPr>
            <p:ph type="ftr" sz="quarter" idx="11"/>
          </p:nvPr>
        </p:nvSpPr>
        <p:spPr/>
        <p:txBody>
          <a:bodyPr/>
          <a:lstStyle/>
          <a:p>
            <a:r>
              <a:rPr lang="it-IT"/>
              <a:t>PCTO EEE. Liceo Cavour. Raggi Cosmici e Monumenti Romani. A.S. 2023 - 2024</a:t>
            </a:r>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it-IT" smtClean="0"/>
              <a:pPr marL="0" lvl="0" indent="0" algn="r" rtl="0">
                <a:spcBef>
                  <a:spcPts val="0"/>
                </a:spcBef>
                <a:spcAft>
                  <a:spcPts val="0"/>
                </a:spcAft>
                <a:buNone/>
              </a:pPr>
              <a:t>‹N›</a:t>
            </a:fld>
            <a:endParaRPr lang="it-IT"/>
          </a:p>
        </p:txBody>
      </p:sp>
    </p:spTree>
    <p:extLst>
      <p:ext uri="{BB962C8B-B14F-4D97-AF65-F5344CB8AC3E}">
        <p14:creationId xmlns:p14="http://schemas.microsoft.com/office/powerpoint/2010/main" val="4041007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endParaRPr lang="it-IT"/>
          </a:p>
        </p:txBody>
      </p:sp>
      <p:sp>
        <p:nvSpPr>
          <p:cNvPr id="5" name="Footer Placeholder 4"/>
          <p:cNvSpPr>
            <a:spLocks noGrp="1"/>
          </p:cNvSpPr>
          <p:nvPr>
            <p:ph type="ftr" sz="quarter" idx="11"/>
          </p:nvPr>
        </p:nvSpPr>
        <p:spPr/>
        <p:txBody>
          <a:bodyPr/>
          <a:lstStyle/>
          <a:p>
            <a:r>
              <a:rPr lang="it-IT"/>
              <a:t>PCTO EEE. Liceo Cavour. Raggi Cosmici e Monumenti Romani. A.S. 2023 - 2024</a:t>
            </a:r>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it-IT" smtClean="0"/>
              <a:pPr marL="0" lvl="0" indent="0" algn="r" rtl="0">
                <a:spcBef>
                  <a:spcPts val="0"/>
                </a:spcBef>
                <a:spcAft>
                  <a:spcPts val="0"/>
                </a:spcAft>
                <a:buNone/>
              </a:pPr>
              <a:t>‹N›</a:t>
            </a:fld>
            <a:endParaRPr lang="it-IT"/>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341476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endParaRPr lang="it-IT"/>
          </a:p>
        </p:txBody>
      </p:sp>
      <p:sp>
        <p:nvSpPr>
          <p:cNvPr id="5" name="Footer Placeholder 4"/>
          <p:cNvSpPr>
            <a:spLocks noGrp="1"/>
          </p:cNvSpPr>
          <p:nvPr>
            <p:ph type="ftr" sz="quarter" idx="11"/>
          </p:nvPr>
        </p:nvSpPr>
        <p:spPr/>
        <p:txBody>
          <a:bodyPr/>
          <a:lstStyle/>
          <a:p>
            <a:r>
              <a:rPr lang="it-IT"/>
              <a:t>PCTO EEE. Liceo Cavour. Raggi Cosmici e Monumenti Romani. A.S. 2023 - 2024</a:t>
            </a:r>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it-IT" smtClean="0"/>
              <a:pPr marL="0" lvl="0" indent="0" algn="r" rtl="0">
                <a:spcBef>
                  <a:spcPts val="0"/>
                </a:spcBef>
                <a:spcAft>
                  <a:spcPts val="0"/>
                </a:spcAft>
                <a:buNone/>
              </a:pPr>
              <a:t>‹N›</a:t>
            </a:fld>
            <a:endParaRPr lang="it-IT"/>
          </a:p>
        </p:txBody>
      </p:sp>
    </p:spTree>
    <p:extLst>
      <p:ext uri="{BB962C8B-B14F-4D97-AF65-F5344CB8AC3E}">
        <p14:creationId xmlns:p14="http://schemas.microsoft.com/office/powerpoint/2010/main" val="1253340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it-IT"/>
              <a:t>Fare clic per modificare gli stili del testo dello schema</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endParaRPr lang="it-IT"/>
          </a:p>
        </p:txBody>
      </p:sp>
      <p:sp>
        <p:nvSpPr>
          <p:cNvPr id="5" name="Footer Placeholder 4"/>
          <p:cNvSpPr>
            <a:spLocks noGrp="1"/>
          </p:cNvSpPr>
          <p:nvPr>
            <p:ph type="ftr" sz="quarter" idx="11"/>
          </p:nvPr>
        </p:nvSpPr>
        <p:spPr/>
        <p:txBody>
          <a:bodyPr/>
          <a:lstStyle/>
          <a:p>
            <a:r>
              <a:rPr lang="it-IT"/>
              <a:t>PCTO EEE. Liceo Cavour. Raggi Cosmici e Monumenti Romani. A.S. 2023 - 2024</a:t>
            </a:r>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it-IT" smtClean="0"/>
              <a:pPr marL="0" lvl="0" indent="0" algn="r" rtl="0">
                <a:spcBef>
                  <a:spcPts val="0"/>
                </a:spcBef>
                <a:spcAft>
                  <a:spcPts val="0"/>
                </a:spcAft>
                <a:buNone/>
              </a:pPr>
              <a:t>‹N›</a:t>
            </a:fld>
            <a:endParaRPr lang="it-IT"/>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9542623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it-IT"/>
              <a:t>Fare clic per modificare lo stile del titolo dello schema</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it-IT"/>
              <a:t>Fare clic per modificare gli stili del testo dello schema</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endParaRPr lang="it-IT"/>
          </a:p>
        </p:txBody>
      </p:sp>
      <p:sp>
        <p:nvSpPr>
          <p:cNvPr id="5" name="Footer Placeholder 4"/>
          <p:cNvSpPr>
            <a:spLocks noGrp="1"/>
          </p:cNvSpPr>
          <p:nvPr>
            <p:ph type="ftr" sz="quarter" idx="11"/>
          </p:nvPr>
        </p:nvSpPr>
        <p:spPr/>
        <p:txBody>
          <a:bodyPr/>
          <a:lstStyle/>
          <a:p>
            <a:r>
              <a:rPr lang="it-IT"/>
              <a:t>PCTO EEE. Liceo Cavour. Raggi Cosmici e Monumenti Romani. A.S. 2023 - 2024</a:t>
            </a:r>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it-IT" smtClean="0"/>
              <a:pPr marL="0" lvl="0" indent="0" algn="r" rtl="0">
                <a:spcBef>
                  <a:spcPts val="0"/>
                </a:spcBef>
                <a:spcAft>
                  <a:spcPts val="0"/>
                </a:spcAft>
                <a:buNone/>
              </a:pPr>
              <a:t>‹N›</a:t>
            </a:fld>
            <a:endParaRPr lang="it-IT"/>
          </a:p>
        </p:txBody>
      </p:sp>
    </p:spTree>
    <p:extLst>
      <p:ext uri="{BB962C8B-B14F-4D97-AF65-F5344CB8AC3E}">
        <p14:creationId xmlns:p14="http://schemas.microsoft.com/office/powerpoint/2010/main" val="2124819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endParaRPr lang="it-IT"/>
          </a:p>
        </p:txBody>
      </p:sp>
      <p:sp>
        <p:nvSpPr>
          <p:cNvPr id="5" name="Footer Placeholder 4"/>
          <p:cNvSpPr>
            <a:spLocks noGrp="1"/>
          </p:cNvSpPr>
          <p:nvPr>
            <p:ph type="ftr" sz="quarter" idx="11"/>
          </p:nvPr>
        </p:nvSpPr>
        <p:spPr/>
        <p:txBody>
          <a:bodyPr/>
          <a:lstStyle/>
          <a:p>
            <a:r>
              <a:rPr lang="it-IT"/>
              <a:t>PCTO EEE. Liceo Cavour. Raggi Cosmici e Monumenti Romani. A.S. 2023 - 2024</a:t>
            </a:r>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it-IT" smtClean="0"/>
              <a:pPr marL="0" lvl="0" indent="0" algn="r" rtl="0">
                <a:spcBef>
                  <a:spcPts val="0"/>
                </a:spcBef>
                <a:spcAft>
                  <a:spcPts val="0"/>
                </a:spcAft>
                <a:buNone/>
              </a:pPr>
              <a:t>‹N›</a:t>
            </a:fld>
            <a:endParaRPr lang="it-IT"/>
          </a:p>
        </p:txBody>
      </p:sp>
    </p:spTree>
    <p:extLst>
      <p:ext uri="{BB962C8B-B14F-4D97-AF65-F5344CB8AC3E}">
        <p14:creationId xmlns:p14="http://schemas.microsoft.com/office/powerpoint/2010/main" val="17490607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endParaRPr lang="it-IT"/>
          </a:p>
        </p:txBody>
      </p:sp>
      <p:sp>
        <p:nvSpPr>
          <p:cNvPr id="5" name="Footer Placeholder 4"/>
          <p:cNvSpPr>
            <a:spLocks noGrp="1"/>
          </p:cNvSpPr>
          <p:nvPr>
            <p:ph type="ftr" sz="quarter" idx="11"/>
          </p:nvPr>
        </p:nvSpPr>
        <p:spPr/>
        <p:txBody>
          <a:bodyPr/>
          <a:lstStyle/>
          <a:p>
            <a:r>
              <a:rPr lang="it-IT"/>
              <a:t>PCTO EEE. Liceo Cavour. Raggi Cosmici e Monumenti Romani. A.S. 2023 - 2024</a:t>
            </a:r>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it-IT" smtClean="0"/>
              <a:pPr marL="0" lvl="0" indent="0" algn="r" rtl="0">
                <a:spcBef>
                  <a:spcPts val="0"/>
                </a:spcBef>
                <a:spcAft>
                  <a:spcPts val="0"/>
                </a:spcAft>
                <a:buNone/>
              </a:pPr>
              <a:t>‹N›</a:t>
            </a:fld>
            <a:endParaRPr lang="it-IT"/>
          </a:p>
        </p:txBody>
      </p:sp>
    </p:spTree>
    <p:extLst>
      <p:ext uri="{BB962C8B-B14F-4D97-AF65-F5344CB8AC3E}">
        <p14:creationId xmlns:p14="http://schemas.microsoft.com/office/powerpoint/2010/main" val="2645548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endParaRPr lang="it-IT"/>
          </a:p>
        </p:txBody>
      </p:sp>
      <p:sp>
        <p:nvSpPr>
          <p:cNvPr id="5" name="Footer Placeholder 4"/>
          <p:cNvSpPr>
            <a:spLocks noGrp="1"/>
          </p:cNvSpPr>
          <p:nvPr>
            <p:ph type="ftr" sz="quarter" idx="11"/>
          </p:nvPr>
        </p:nvSpPr>
        <p:spPr/>
        <p:txBody>
          <a:bodyPr/>
          <a:lstStyle/>
          <a:p>
            <a:r>
              <a:rPr lang="it-IT"/>
              <a:t>PCTO EEE. Liceo Cavour. Raggi Cosmici e Monumenti Romani. A.S. 2023 - 2024</a:t>
            </a:r>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it-IT" smtClean="0"/>
              <a:pPr marL="0" lvl="0" indent="0" algn="r" rtl="0">
                <a:spcBef>
                  <a:spcPts val="0"/>
                </a:spcBef>
                <a:spcAft>
                  <a:spcPts val="0"/>
                </a:spcAft>
                <a:buNone/>
              </a:pPr>
              <a:t>‹N›</a:t>
            </a:fld>
            <a:endParaRPr lang="it-IT"/>
          </a:p>
        </p:txBody>
      </p:sp>
    </p:spTree>
    <p:extLst>
      <p:ext uri="{BB962C8B-B14F-4D97-AF65-F5344CB8AC3E}">
        <p14:creationId xmlns:p14="http://schemas.microsoft.com/office/powerpoint/2010/main" val="2341784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endParaRPr lang="it-IT"/>
          </a:p>
        </p:txBody>
      </p:sp>
      <p:sp>
        <p:nvSpPr>
          <p:cNvPr id="5" name="Footer Placeholder 4"/>
          <p:cNvSpPr>
            <a:spLocks noGrp="1"/>
          </p:cNvSpPr>
          <p:nvPr>
            <p:ph type="ftr" sz="quarter" idx="11"/>
          </p:nvPr>
        </p:nvSpPr>
        <p:spPr/>
        <p:txBody>
          <a:bodyPr/>
          <a:lstStyle/>
          <a:p>
            <a:r>
              <a:rPr lang="it-IT"/>
              <a:t>PCTO EEE. Liceo Cavour. Raggi Cosmici e Monumenti Romani. A.S. 2023 - 2024</a:t>
            </a:r>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it-IT" smtClean="0"/>
              <a:pPr marL="0" lvl="0" indent="0" algn="r" rtl="0">
                <a:spcBef>
                  <a:spcPts val="0"/>
                </a:spcBef>
                <a:spcAft>
                  <a:spcPts val="0"/>
                </a:spcAft>
                <a:buNone/>
              </a:pPr>
              <a:t>‹N›</a:t>
            </a:fld>
            <a:endParaRPr lang="it-IT"/>
          </a:p>
        </p:txBody>
      </p:sp>
    </p:spTree>
    <p:extLst>
      <p:ext uri="{BB962C8B-B14F-4D97-AF65-F5344CB8AC3E}">
        <p14:creationId xmlns:p14="http://schemas.microsoft.com/office/powerpoint/2010/main" val="2691298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endParaRPr lang="it-IT"/>
          </a:p>
        </p:txBody>
      </p:sp>
      <p:sp>
        <p:nvSpPr>
          <p:cNvPr id="6" name="Footer Placeholder 5"/>
          <p:cNvSpPr>
            <a:spLocks noGrp="1"/>
          </p:cNvSpPr>
          <p:nvPr>
            <p:ph type="ftr" sz="quarter" idx="11"/>
          </p:nvPr>
        </p:nvSpPr>
        <p:spPr/>
        <p:txBody>
          <a:bodyPr/>
          <a:lstStyle/>
          <a:p>
            <a:r>
              <a:rPr lang="it-IT"/>
              <a:t>PCTO EEE. Liceo Cavour. Raggi Cosmici e Monumenti Romani. A.S. 2023 - 2024</a:t>
            </a:r>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it-IT" smtClean="0"/>
              <a:pPr marL="0" lvl="0" indent="0" algn="r" rtl="0">
                <a:spcBef>
                  <a:spcPts val="0"/>
                </a:spcBef>
                <a:spcAft>
                  <a:spcPts val="0"/>
                </a:spcAft>
                <a:buNone/>
              </a:pPr>
              <a:t>‹N›</a:t>
            </a:fld>
            <a:endParaRPr lang="it-IT"/>
          </a:p>
        </p:txBody>
      </p:sp>
    </p:spTree>
    <p:extLst>
      <p:ext uri="{BB962C8B-B14F-4D97-AF65-F5344CB8AC3E}">
        <p14:creationId xmlns:p14="http://schemas.microsoft.com/office/powerpoint/2010/main" val="2372855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endParaRPr lang="it-IT"/>
          </a:p>
        </p:txBody>
      </p:sp>
      <p:sp>
        <p:nvSpPr>
          <p:cNvPr id="8" name="Footer Placeholder 7"/>
          <p:cNvSpPr>
            <a:spLocks noGrp="1"/>
          </p:cNvSpPr>
          <p:nvPr>
            <p:ph type="ftr" sz="quarter" idx="11"/>
          </p:nvPr>
        </p:nvSpPr>
        <p:spPr/>
        <p:txBody>
          <a:bodyPr/>
          <a:lstStyle/>
          <a:p>
            <a:r>
              <a:rPr lang="it-IT"/>
              <a:t>PCTO EEE. Liceo Cavour. Raggi Cosmici e Monumenti Romani. A.S. 2023 - 2024</a:t>
            </a:r>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it-IT" smtClean="0"/>
              <a:pPr marL="0" lvl="0" indent="0" algn="r" rtl="0">
                <a:spcBef>
                  <a:spcPts val="0"/>
                </a:spcBef>
                <a:spcAft>
                  <a:spcPts val="0"/>
                </a:spcAft>
                <a:buNone/>
              </a:pPr>
              <a:t>‹N›</a:t>
            </a:fld>
            <a:endParaRPr lang="it-IT"/>
          </a:p>
        </p:txBody>
      </p:sp>
    </p:spTree>
    <p:extLst>
      <p:ext uri="{BB962C8B-B14F-4D97-AF65-F5344CB8AC3E}">
        <p14:creationId xmlns:p14="http://schemas.microsoft.com/office/powerpoint/2010/main" val="600704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endParaRPr lang="it-IT"/>
          </a:p>
        </p:txBody>
      </p:sp>
      <p:sp>
        <p:nvSpPr>
          <p:cNvPr id="4" name="Footer Placeholder 3"/>
          <p:cNvSpPr>
            <a:spLocks noGrp="1"/>
          </p:cNvSpPr>
          <p:nvPr>
            <p:ph type="ftr" sz="quarter" idx="11"/>
          </p:nvPr>
        </p:nvSpPr>
        <p:spPr/>
        <p:txBody>
          <a:bodyPr/>
          <a:lstStyle/>
          <a:p>
            <a:r>
              <a:rPr lang="it-IT"/>
              <a:t>PCTO EEE. Liceo Cavour. Raggi Cosmici e Monumenti Romani. A.S. 2023 - 2024</a:t>
            </a:r>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it-IT" smtClean="0"/>
              <a:pPr marL="0" lvl="0" indent="0" algn="r" rtl="0">
                <a:spcBef>
                  <a:spcPts val="0"/>
                </a:spcBef>
                <a:spcAft>
                  <a:spcPts val="0"/>
                </a:spcAft>
                <a:buNone/>
              </a:pPr>
              <a:t>‹N›</a:t>
            </a:fld>
            <a:endParaRPr lang="it-IT"/>
          </a:p>
        </p:txBody>
      </p:sp>
    </p:spTree>
    <p:extLst>
      <p:ext uri="{BB962C8B-B14F-4D97-AF65-F5344CB8AC3E}">
        <p14:creationId xmlns:p14="http://schemas.microsoft.com/office/powerpoint/2010/main" val="2101674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it-IT"/>
          </a:p>
        </p:txBody>
      </p:sp>
      <p:sp>
        <p:nvSpPr>
          <p:cNvPr id="3" name="Footer Placeholder 2"/>
          <p:cNvSpPr>
            <a:spLocks noGrp="1"/>
          </p:cNvSpPr>
          <p:nvPr>
            <p:ph type="ftr" sz="quarter" idx="11"/>
          </p:nvPr>
        </p:nvSpPr>
        <p:spPr/>
        <p:txBody>
          <a:bodyPr/>
          <a:lstStyle/>
          <a:p>
            <a:r>
              <a:rPr lang="it-IT"/>
              <a:t>PCTO EEE. Liceo Cavour. Raggi Cosmici e Monumenti Romani. A.S. 2023 - 2024</a:t>
            </a:r>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it-IT" smtClean="0"/>
              <a:pPr marL="0" lvl="0" indent="0" algn="r" rtl="0">
                <a:spcBef>
                  <a:spcPts val="0"/>
                </a:spcBef>
                <a:spcAft>
                  <a:spcPts val="0"/>
                </a:spcAft>
                <a:buNone/>
              </a:pPr>
              <a:t>‹N›</a:t>
            </a:fld>
            <a:endParaRPr lang="it-IT"/>
          </a:p>
        </p:txBody>
      </p:sp>
    </p:spTree>
    <p:extLst>
      <p:ext uri="{BB962C8B-B14F-4D97-AF65-F5344CB8AC3E}">
        <p14:creationId xmlns:p14="http://schemas.microsoft.com/office/powerpoint/2010/main" val="387219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endParaRPr lang="it-IT"/>
          </a:p>
        </p:txBody>
      </p:sp>
      <p:sp>
        <p:nvSpPr>
          <p:cNvPr id="6" name="Footer Placeholder 5"/>
          <p:cNvSpPr>
            <a:spLocks noGrp="1"/>
          </p:cNvSpPr>
          <p:nvPr>
            <p:ph type="ftr" sz="quarter" idx="11"/>
          </p:nvPr>
        </p:nvSpPr>
        <p:spPr/>
        <p:txBody>
          <a:bodyPr/>
          <a:lstStyle/>
          <a:p>
            <a:r>
              <a:rPr lang="it-IT"/>
              <a:t>PCTO EEE. Liceo Cavour. Raggi Cosmici e Monumenti Romani. A.S. 2023 - 2024</a:t>
            </a:r>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it-IT" smtClean="0"/>
              <a:pPr marL="0" lvl="0" indent="0" algn="r" rtl="0">
                <a:spcBef>
                  <a:spcPts val="0"/>
                </a:spcBef>
                <a:spcAft>
                  <a:spcPts val="0"/>
                </a:spcAft>
                <a:buNone/>
              </a:pPr>
              <a:t>‹N›</a:t>
            </a:fld>
            <a:endParaRPr lang="it-IT"/>
          </a:p>
        </p:txBody>
      </p:sp>
    </p:spTree>
    <p:extLst>
      <p:ext uri="{BB962C8B-B14F-4D97-AF65-F5344CB8AC3E}">
        <p14:creationId xmlns:p14="http://schemas.microsoft.com/office/powerpoint/2010/main" val="4143958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it-IT"/>
              <a:t>Fare clic per modificare lo stile del titolo dello schema</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endParaRPr lang="it-IT"/>
          </a:p>
        </p:txBody>
      </p:sp>
      <p:sp>
        <p:nvSpPr>
          <p:cNvPr id="6" name="Footer Placeholder 5"/>
          <p:cNvSpPr>
            <a:spLocks noGrp="1"/>
          </p:cNvSpPr>
          <p:nvPr>
            <p:ph type="ftr" sz="quarter" idx="11"/>
          </p:nvPr>
        </p:nvSpPr>
        <p:spPr/>
        <p:txBody>
          <a:bodyPr/>
          <a:lstStyle/>
          <a:p>
            <a:r>
              <a:rPr lang="it-IT"/>
              <a:t>PCTO EEE. Liceo Cavour. Raggi Cosmici e Monumenti Romani. A.S. 2023 - 2024</a:t>
            </a:r>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it-IT" smtClean="0"/>
              <a:pPr marL="0" lvl="0" indent="0" algn="r" rtl="0">
                <a:spcBef>
                  <a:spcPts val="0"/>
                </a:spcBef>
                <a:spcAft>
                  <a:spcPts val="0"/>
                </a:spcAft>
                <a:buNone/>
              </a:pPr>
              <a:t>‹N›</a:t>
            </a:fld>
            <a:endParaRPr lang="it-IT"/>
          </a:p>
        </p:txBody>
      </p:sp>
    </p:spTree>
    <p:extLst>
      <p:ext uri="{BB962C8B-B14F-4D97-AF65-F5344CB8AC3E}">
        <p14:creationId xmlns:p14="http://schemas.microsoft.com/office/powerpoint/2010/main" val="736411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endParaRPr lang="it-IT"/>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r>
              <a:rPr lang="it-IT"/>
              <a:t>PCTO EEE. Liceo Cavour. Raggi Cosmici e Monumenti Romani. A.S. 2023 - 2024</a:t>
            </a: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marL="0" lvl="0" indent="0" algn="r" rtl="0">
              <a:spcBef>
                <a:spcPts val="0"/>
              </a:spcBef>
              <a:spcAft>
                <a:spcPts val="0"/>
              </a:spcAft>
              <a:buNone/>
            </a:pPr>
            <a:fld id="{00000000-1234-1234-1234-123412341234}" type="slidenum">
              <a:rPr lang="it-IT" smtClean="0"/>
              <a:pPr marL="0" lvl="0" indent="0" algn="r" rtl="0">
                <a:spcBef>
                  <a:spcPts val="0"/>
                </a:spcBef>
                <a:spcAft>
                  <a:spcPts val="0"/>
                </a:spcAft>
                <a:buNone/>
              </a:pPr>
              <a:t>‹N›</a:t>
            </a:fld>
            <a:endParaRPr lang="it-IT"/>
          </a:p>
        </p:txBody>
      </p:sp>
    </p:spTree>
    <p:extLst>
      <p:ext uri="{BB962C8B-B14F-4D97-AF65-F5344CB8AC3E}">
        <p14:creationId xmlns:p14="http://schemas.microsoft.com/office/powerpoint/2010/main" val="3267970255"/>
      </p:ext>
    </p:extLst>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Lst>
  <p:hf sldNum="0" hd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5D39D868-3192-FBF9-1AB1-5F0C17D2B13C}"/>
              </a:ext>
            </a:extLst>
          </p:cNvPr>
          <p:cNvSpPr>
            <a:spLocks noGrp="1"/>
          </p:cNvSpPr>
          <p:nvPr>
            <p:ph type="ctrTitle"/>
          </p:nvPr>
        </p:nvSpPr>
        <p:spPr/>
        <p:txBody>
          <a:bodyPr/>
          <a:lstStyle/>
          <a:p>
            <a:r>
              <a:rPr lang="it-IT" dirty="0"/>
              <a:t>Raggi cosmici e monumenti romani</a:t>
            </a:r>
          </a:p>
        </p:txBody>
      </p:sp>
      <p:sp>
        <p:nvSpPr>
          <p:cNvPr id="6" name="Sottotitolo 5">
            <a:extLst>
              <a:ext uri="{FF2B5EF4-FFF2-40B4-BE49-F238E27FC236}">
                <a16:creationId xmlns:a16="http://schemas.microsoft.com/office/drawing/2014/main" xmlns="" id="{163AE94E-7E17-4FFA-1243-A548FC5E1B7D}"/>
              </a:ext>
            </a:extLst>
          </p:cNvPr>
          <p:cNvSpPr>
            <a:spLocks noGrp="1"/>
          </p:cNvSpPr>
          <p:nvPr>
            <p:ph type="subTitle" idx="1"/>
          </p:nvPr>
        </p:nvSpPr>
        <p:spPr>
          <a:xfrm>
            <a:off x="753038" y="4138835"/>
            <a:ext cx="6400800" cy="1947333"/>
          </a:xfrm>
        </p:spPr>
        <p:txBody>
          <a:bodyPr/>
          <a:lstStyle/>
          <a:p>
            <a:r>
              <a:rPr lang="it-IT" dirty="0">
                <a:solidFill>
                  <a:schemeClr val="tx1"/>
                </a:solidFill>
              </a:rPr>
              <a:t>Liceo Scientifico Statale “C. Cavour” , Roma</a:t>
            </a:r>
          </a:p>
          <a:p>
            <a:r>
              <a:rPr lang="it-IT" dirty="0">
                <a:solidFill>
                  <a:schemeClr val="tx1"/>
                </a:solidFill>
              </a:rPr>
              <a:t>Anno scolastico 2023-2024</a:t>
            </a:r>
          </a:p>
          <a:p>
            <a:endParaRPr lang="it-IT" dirty="0"/>
          </a:p>
        </p:txBody>
      </p:sp>
      <p:sp>
        <p:nvSpPr>
          <p:cNvPr id="3" name="Segnaposto piè di pagina 2">
            <a:extLst>
              <a:ext uri="{FF2B5EF4-FFF2-40B4-BE49-F238E27FC236}">
                <a16:creationId xmlns:a16="http://schemas.microsoft.com/office/drawing/2014/main" xmlns="" id="{DF53361B-517E-C75C-34E8-FD9FD99F2256}"/>
              </a:ext>
            </a:extLst>
          </p:cNvPr>
          <p:cNvSpPr>
            <a:spLocks noGrp="1"/>
          </p:cNvSpPr>
          <p:nvPr>
            <p:ph type="ftr" sz="quarter" idx="11"/>
          </p:nvPr>
        </p:nvSpPr>
        <p:spPr/>
        <p:txBody>
          <a:bodyPr/>
          <a:lstStyle/>
          <a:p>
            <a:r>
              <a:rPr lang="it-IT">
                <a:solidFill>
                  <a:schemeClr val="tx1"/>
                </a:solidFill>
              </a:rPr>
              <a:t>PCTO EEE. Liceo Cavour. Raggi Cosmici e Monumenti Romani. A.S. 2023 - 2024</a:t>
            </a:r>
          </a:p>
        </p:txBody>
      </p:sp>
    </p:spTree>
    <p:extLst>
      <p:ext uri="{BB962C8B-B14F-4D97-AF65-F5344CB8AC3E}">
        <p14:creationId xmlns:p14="http://schemas.microsoft.com/office/powerpoint/2010/main" val="10673428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90" name="Google Shape;190;p21"/>
          <p:cNvSpPr txBox="1">
            <a:spLocks noGrp="1"/>
          </p:cNvSpPr>
          <p:nvPr>
            <p:ph type="body" idx="4294967295"/>
          </p:nvPr>
        </p:nvSpPr>
        <p:spPr>
          <a:xfrm>
            <a:off x="100806" y="1337650"/>
            <a:ext cx="4962525" cy="1949450"/>
          </a:xfrm>
          <a:prstGeom prst="rect">
            <a:avLst/>
          </a:prstGeom>
        </p:spPr>
        <p:txBody>
          <a:bodyPr spcFirstLastPara="1" wrap="square" lIns="121900" tIns="121900" rIns="121900" bIns="121900" anchor="t" anchorCtr="0">
            <a:noAutofit/>
          </a:bodyPr>
          <a:lstStyle/>
          <a:p>
            <a:pPr marL="0" indent="0" algn="just">
              <a:lnSpc>
                <a:spcPct val="170000"/>
              </a:lnSpc>
              <a:spcAft>
                <a:spcPts val="1600"/>
              </a:spcAft>
              <a:buNone/>
            </a:pPr>
            <a:r>
              <a:rPr lang="it-IT" sz="1400" dirty="0">
                <a:solidFill>
                  <a:schemeClr val="tx1"/>
                </a:solidFill>
              </a:rPr>
              <a:t>I Mercati di Traiano sono un complesso di edifici costruiti principalmente durante il </a:t>
            </a:r>
            <a:r>
              <a:rPr lang="it-IT" sz="1400">
                <a:solidFill>
                  <a:schemeClr val="tx1"/>
                </a:solidFill>
              </a:rPr>
              <a:t>regno </a:t>
            </a:r>
            <a:r>
              <a:rPr lang="it-IT" sz="1400" smtClean="0">
                <a:solidFill>
                  <a:schemeClr val="tx1"/>
                </a:solidFill>
              </a:rPr>
              <a:t>dell’imperatore Traiano </a:t>
            </a:r>
            <a:r>
              <a:rPr lang="it-IT" sz="1400" dirty="0">
                <a:solidFill>
                  <a:schemeClr val="tx1"/>
                </a:solidFill>
              </a:rPr>
              <a:t>(98-117 d.C.) nei Fori Romani sul colle Quirinale.  Questi  edifici,  principalmente di tipo commerciale e residenziale,  facevano  parte del  Foro di Traiano .</a:t>
            </a:r>
            <a:endParaRPr sz="1400" dirty="0">
              <a:solidFill>
                <a:schemeClr val="tx1"/>
              </a:solidFill>
            </a:endParaRPr>
          </a:p>
        </p:txBody>
      </p:sp>
      <p:sp>
        <p:nvSpPr>
          <p:cNvPr id="189" name="Google Shape;189;p21"/>
          <p:cNvSpPr txBox="1">
            <a:spLocks noGrp="1"/>
          </p:cNvSpPr>
          <p:nvPr>
            <p:ph type="title" idx="4294967295"/>
          </p:nvPr>
        </p:nvSpPr>
        <p:spPr>
          <a:xfrm>
            <a:off x="0" y="212271"/>
            <a:ext cx="5164138" cy="1094015"/>
          </a:xfrm>
          <a:prstGeom prst="rect">
            <a:avLst/>
          </a:prstGeom>
        </p:spPr>
        <p:txBody>
          <a:bodyPr spcFirstLastPara="1" wrap="square" lIns="121900" tIns="121900" rIns="121900" bIns="121900" anchor="t" anchorCtr="0">
            <a:normAutofit fontScale="90000"/>
          </a:bodyPr>
          <a:lstStyle/>
          <a:p>
            <a:r>
              <a:rPr lang="it" dirty="0"/>
              <a:t>MISURE AI </a:t>
            </a:r>
            <a:br>
              <a:rPr lang="it" dirty="0"/>
            </a:br>
            <a:r>
              <a:rPr lang="it" dirty="0"/>
              <a:t>MERCATI DI TRAIANO</a:t>
            </a:r>
            <a:endParaRPr dirty="0"/>
          </a:p>
        </p:txBody>
      </p:sp>
      <p:pic>
        <p:nvPicPr>
          <p:cNvPr id="191" name="Google Shape;191;p21"/>
          <p:cNvPicPr preferRelativeResize="0"/>
          <p:nvPr/>
        </p:nvPicPr>
        <p:blipFill>
          <a:blip r:embed="rId3">
            <a:alphaModFix/>
          </a:blip>
          <a:stretch>
            <a:fillRect/>
          </a:stretch>
        </p:blipFill>
        <p:spPr>
          <a:xfrm>
            <a:off x="5660767" y="543767"/>
            <a:ext cx="6035333" cy="2743333"/>
          </a:xfrm>
          <a:prstGeom prst="rect">
            <a:avLst/>
          </a:prstGeom>
          <a:noFill/>
          <a:ln>
            <a:noFill/>
          </a:ln>
        </p:spPr>
      </p:pic>
      <p:sp>
        <p:nvSpPr>
          <p:cNvPr id="192" name="Google Shape;192;p21"/>
          <p:cNvSpPr txBox="1"/>
          <p:nvPr/>
        </p:nvSpPr>
        <p:spPr>
          <a:xfrm>
            <a:off x="100806" y="3429000"/>
            <a:ext cx="11402936" cy="283150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it-IT" sz="1400" kern="0" dirty="0">
                <a:latin typeface="Century Gothic" panose="020B0502020202020204" pitchFamily="34" charset="0"/>
                <a:ea typeface="Calibri"/>
                <a:cs typeface="Calibri"/>
                <a:sym typeface="Calibri"/>
              </a:rPr>
              <a:t>L'intero complesso è stato realizzato utilizzando la tecnica costruttiva dell‘ “</a:t>
            </a:r>
            <a:r>
              <a:rPr lang="it-IT" sz="1400" i="1" kern="0" dirty="0">
                <a:latin typeface="Century Gothic" panose="020B0502020202020204" pitchFamily="34" charset="0"/>
                <a:ea typeface="Calibri"/>
                <a:cs typeface="Calibri"/>
                <a:sym typeface="Calibri"/>
              </a:rPr>
              <a:t>opus  </a:t>
            </a:r>
            <a:r>
              <a:rPr lang="it-IT" sz="1400" i="1" kern="0" dirty="0" err="1">
                <a:latin typeface="Century Gothic" panose="020B0502020202020204" pitchFamily="34" charset="0"/>
                <a:ea typeface="Calibri"/>
                <a:cs typeface="Calibri"/>
                <a:sym typeface="Calibri"/>
              </a:rPr>
              <a:t>latericium</a:t>
            </a:r>
            <a:r>
              <a:rPr lang="it-IT" sz="1400" i="1" kern="0" dirty="0">
                <a:latin typeface="Century Gothic" panose="020B0502020202020204" pitchFamily="34" charset="0"/>
                <a:ea typeface="Calibri"/>
                <a:cs typeface="Calibri"/>
                <a:sym typeface="Calibri"/>
              </a:rPr>
              <a:t>”</a:t>
            </a:r>
            <a:r>
              <a:rPr lang="it-IT" sz="1400" kern="0" dirty="0">
                <a:latin typeface="Century Gothic" panose="020B0502020202020204" pitchFamily="34" charset="0"/>
                <a:ea typeface="Calibri"/>
                <a:cs typeface="Calibri"/>
                <a:sym typeface="Calibri"/>
              </a:rPr>
              <a:t>, che consisteva nel realizzare una struttura in cemento e rivestirla con tegole. In questo modo i costruttori e l'architetto (probabilmente </a:t>
            </a:r>
            <a:r>
              <a:rPr lang="it-IT" sz="1400" kern="0" dirty="0" err="1">
                <a:latin typeface="Century Gothic" panose="020B0502020202020204" pitchFamily="34" charset="0"/>
                <a:ea typeface="Calibri"/>
                <a:cs typeface="Calibri"/>
                <a:sym typeface="Calibri"/>
              </a:rPr>
              <a:t>Apollodoro</a:t>
            </a:r>
            <a:r>
              <a:rPr lang="it-IT" sz="1400" kern="0" dirty="0">
                <a:latin typeface="Century Gothic" panose="020B0502020202020204" pitchFamily="34" charset="0"/>
                <a:ea typeface="Calibri"/>
                <a:cs typeface="Calibri"/>
                <a:sym typeface="Calibri"/>
              </a:rPr>
              <a:t> di Damasco) riuscirono a riempire ogni spazio disponibile sul pendio del Quirinale.</a:t>
            </a:r>
          </a:p>
          <a:p>
            <a:pPr defTabSz="1219170">
              <a:buClr>
                <a:srgbClr val="000000"/>
              </a:buClr>
            </a:pPr>
            <a:endParaRPr lang="it-IT" sz="1400" kern="0" dirty="0">
              <a:latin typeface="Century Gothic" panose="020B0502020202020204" pitchFamily="34" charset="0"/>
              <a:ea typeface="Calibri"/>
              <a:cs typeface="Calibri"/>
              <a:sym typeface="Calibri"/>
            </a:endParaRPr>
          </a:p>
          <a:p>
            <a:pPr defTabSz="1219170">
              <a:buClr>
                <a:srgbClr val="000000"/>
              </a:buClr>
            </a:pPr>
            <a:r>
              <a:rPr lang="it-IT" sz="1400" kern="0" dirty="0">
                <a:latin typeface="Century Gothic" panose="020B0502020202020204" pitchFamily="34" charset="0"/>
                <a:ea typeface="Calibri"/>
                <a:cs typeface="Calibri"/>
                <a:sym typeface="Calibri"/>
              </a:rPr>
              <a:t>I Mercati di Traiano furono probabilmente costruiti per scopi commerciali poiché l'imperatore Traiano voleva evitare la scarsità di cibo. Pertanto le </a:t>
            </a:r>
            <a:r>
              <a:rPr lang="it-IT" sz="1400" i="1" kern="0" dirty="0">
                <a:latin typeface="Century Gothic" panose="020B0502020202020204" pitchFamily="34" charset="0"/>
                <a:ea typeface="Calibri"/>
                <a:cs typeface="Calibri"/>
                <a:sym typeface="Calibri"/>
              </a:rPr>
              <a:t>"</a:t>
            </a:r>
            <a:r>
              <a:rPr lang="it-IT" sz="1400" i="1" kern="0" dirty="0" err="1">
                <a:latin typeface="Century Gothic" panose="020B0502020202020204" pitchFamily="34" charset="0"/>
                <a:ea typeface="Calibri"/>
                <a:cs typeface="Calibri"/>
                <a:sym typeface="Calibri"/>
              </a:rPr>
              <a:t>tabernae</a:t>
            </a:r>
            <a:r>
              <a:rPr lang="it-IT" sz="1400" i="1" kern="0" dirty="0">
                <a:latin typeface="Century Gothic" panose="020B0502020202020204" pitchFamily="34" charset="0"/>
                <a:ea typeface="Calibri"/>
                <a:cs typeface="Calibri"/>
                <a:sym typeface="Calibri"/>
              </a:rPr>
              <a:t>"  </a:t>
            </a:r>
            <a:r>
              <a:rPr lang="it-IT" sz="1400" kern="0" dirty="0">
                <a:latin typeface="Century Gothic" panose="020B0502020202020204" pitchFamily="34" charset="0"/>
                <a:ea typeface="Calibri"/>
                <a:cs typeface="Calibri"/>
                <a:sym typeface="Calibri"/>
              </a:rPr>
              <a:t>(ambienti aperti su spazi più ampi  dotati di grandi porte) e le alcove  (rientranze  nelle pareti)  si pensa servissero  sia  da magazzini  che  da punti di vendita di beni.   Alcuni storici ritengono inoltre  che  gli edifici dei  Mercati di Traiano servissero anche come luoghi per attività amministrative.</a:t>
            </a:r>
          </a:p>
          <a:p>
            <a:pPr defTabSz="1219170">
              <a:buClr>
                <a:srgbClr val="000000"/>
              </a:buClr>
            </a:pPr>
            <a:endParaRPr lang="it-IT" sz="1400" kern="0" dirty="0">
              <a:latin typeface="Century Gothic" panose="020B0502020202020204" pitchFamily="34" charset="0"/>
              <a:ea typeface="Calibri"/>
              <a:cs typeface="Calibri"/>
              <a:sym typeface="Calibri"/>
            </a:endParaRPr>
          </a:p>
          <a:p>
            <a:pPr defTabSz="1219170">
              <a:buClr>
                <a:srgbClr val="000000"/>
              </a:buClr>
            </a:pPr>
            <a:r>
              <a:rPr lang="it-IT" sz="1400" kern="0" dirty="0">
                <a:latin typeface="Century Gothic" panose="020B0502020202020204" pitchFamily="34" charset="0"/>
                <a:ea typeface="Calibri"/>
                <a:cs typeface="Calibri"/>
                <a:sym typeface="Calibri"/>
              </a:rPr>
              <a:t>Nel corso degli anni il complesso ha subito diverse modifiche. Nel Medioevo le famiglie nobili iniziarono a costruire torri ed elementi difensivi accanto ad esso. Nel XVI secolo fu trasformato in monastero e poi in caserma. Infine nel XX secolo è stato riconosciuto come sito archeologico e oggi fa parte del Museo dei Fori Imperiali.</a:t>
            </a:r>
            <a:endParaRPr sz="1400" kern="0" dirty="0">
              <a:latin typeface="Century Gothic" panose="020B0502020202020204" pitchFamily="34" charset="0"/>
              <a:ea typeface="Calibri"/>
              <a:cs typeface="Calibri"/>
              <a:sym typeface="Calibri"/>
            </a:endParaRPr>
          </a:p>
        </p:txBody>
      </p:sp>
      <p:sp>
        <p:nvSpPr>
          <p:cNvPr id="2" name="Segnaposto piè di pagina 1">
            <a:extLst>
              <a:ext uri="{FF2B5EF4-FFF2-40B4-BE49-F238E27FC236}">
                <a16:creationId xmlns:a16="http://schemas.microsoft.com/office/drawing/2014/main" xmlns="" id="{4CA3CEB3-86F6-75A8-A570-19971F4C96C3}"/>
              </a:ext>
            </a:extLst>
          </p:cNvPr>
          <p:cNvSpPr>
            <a:spLocks noGrp="1"/>
          </p:cNvSpPr>
          <p:nvPr>
            <p:ph type="ftr" sz="quarter" idx="11"/>
          </p:nvPr>
        </p:nvSpPr>
        <p:spPr>
          <a:xfrm>
            <a:off x="100806" y="6302374"/>
            <a:ext cx="7543800" cy="365125"/>
          </a:xfrm>
        </p:spPr>
        <p:txBody>
          <a:bodyPr/>
          <a:lstStyle/>
          <a:p>
            <a:r>
              <a:rPr lang="it-IT" dirty="0">
                <a:solidFill>
                  <a:schemeClr val="tx1"/>
                </a:solidFill>
              </a:rPr>
              <a:t>PCTO EEE. Liceo Cavour. Raggi Cosmici e Monumenti Romani. A.S. 2023 - 2024</a:t>
            </a:r>
          </a:p>
        </p:txBody>
      </p:sp>
    </p:spTree>
    <p:extLst>
      <p:ext uri="{BB962C8B-B14F-4D97-AF65-F5344CB8AC3E}">
        <p14:creationId xmlns:p14="http://schemas.microsoft.com/office/powerpoint/2010/main" val="10929175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8" name="Google Shape;198;p22"/>
          <p:cNvSpPr txBox="1">
            <a:spLocks noGrp="1"/>
          </p:cNvSpPr>
          <p:nvPr>
            <p:ph type="body" idx="4294967295"/>
          </p:nvPr>
        </p:nvSpPr>
        <p:spPr>
          <a:xfrm>
            <a:off x="0" y="1142999"/>
            <a:ext cx="4283075" cy="489857"/>
          </a:xfrm>
          <a:prstGeom prst="rect">
            <a:avLst/>
          </a:prstGeom>
        </p:spPr>
        <p:txBody>
          <a:bodyPr spcFirstLastPara="1" wrap="square" lIns="121900" tIns="121900" rIns="121900" bIns="121900" anchor="t" anchorCtr="0">
            <a:noAutofit/>
          </a:bodyPr>
          <a:lstStyle/>
          <a:p>
            <a:pPr marL="0" indent="0">
              <a:lnSpc>
                <a:spcPct val="95000"/>
              </a:lnSpc>
              <a:spcAft>
                <a:spcPts val="1600"/>
              </a:spcAft>
              <a:buSzPts val="1018"/>
              <a:buNone/>
            </a:pPr>
            <a:r>
              <a:rPr lang="it-IT" sz="1400" dirty="0">
                <a:solidFill>
                  <a:schemeClr val="tx1"/>
                </a:solidFill>
              </a:rPr>
              <a:t>Sono state raccolte cinque serie di misure.</a:t>
            </a:r>
            <a:endParaRPr sz="1400" dirty="0">
              <a:solidFill>
                <a:schemeClr val="tx1"/>
              </a:solidFill>
            </a:endParaRPr>
          </a:p>
        </p:txBody>
      </p:sp>
      <p:sp>
        <p:nvSpPr>
          <p:cNvPr id="197" name="Google Shape;197;p22"/>
          <p:cNvSpPr txBox="1">
            <a:spLocks noGrp="1"/>
          </p:cNvSpPr>
          <p:nvPr>
            <p:ph type="title" idx="4294967295"/>
          </p:nvPr>
        </p:nvSpPr>
        <p:spPr>
          <a:xfrm>
            <a:off x="639097" y="261257"/>
            <a:ext cx="3275013" cy="797420"/>
          </a:xfrm>
          <a:prstGeom prst="rect">
            <a:avLst/>
          </a:prstGeom>
        </p:spPr>
        <p:txBody>
          <a:bodyPr spcFirstLastPara="1" wrap="square" lIns="121900" tIns="121900" rIns="121900" bIns="121900" anchor="t" anchorCtr="0">
            <a:normAutofit/>
          </a:bodyPr>
          <a:lstStyle/>
          <a:p>
            <a:r>
              <a:rPr lang="it-IT" sz="3200" dirty="0"/>
              <a:t>MISURE</a:t>
            </a:r>
            <a:endParaRPr sz="3200" dirty="0"/>
          </a:p>
        </p:txBody>
      </p:sp>
      <p:pic>
        <p:nvPicPr>
          <p:cNvPr id="199" name="Google Shape;199;p22"/>
          <p:cNvPicPr preferRelativeResize="0"/>
          <p:nvPr/>
        </p:nvPicPr>
        <p:blipFill rotWithShape="1">
          <a:blip r:embed="rId3">
            <a:alphaModFix/>
          </a:blip>
          <a:srcRect l="25025" t="12922" r="20664"/>
          <a:stretch/>
        </p:blipFill>
        <p:spPr>
          <a:xfrm>
            <a:off x="5197754" y="657833"/>
            <a:ext cx="6495501" cy="5587067"/>
          </a:xfrm>
          <a:prstGeom prst="rect">
            <a:avLst/>
          </a:prstGeom>
          <a:noFill/>
          <a:ln>
            <a:noFill/>
          </a:ln>
        </p:spPr>
      </p:pic>
      <p:sp>
        <p:nvSpPr>
          <p:cNvPr id="200" name="Google Shape;200;p22"/>
          <p:cNvSpPr txBox="1"/>
          <p:nvPr/>
        </p:nvSpPr>
        <p:spPr>
          <a:xfrm>
            <a:off x="-14027" y="1551214"/>
            <a:ext cx="4898800" cy="4770496"/>
          </a:xfrm>
          <a:prstGeom prst="rect">
            <a:avLst/>
          </a:prstGeom>
          <a:noFill/>
          <a:ln>
            <a:noFill/>
          </a:ln>
        </p:spPr>
        <p:txBody>
          <a:bodyPr spcFirstLastPara="1" wrap="square" lIns="121900" tIns="121900" rIns="121900" bIns="121900" anchor="t" anchorCtr="0">
            <a:spAutoFit/>
          </a:bodyPr>
          <a:lstStyle/>
          <a:p>
            <a:pPr algn="just" defTabSz="1219170">
              <a:lnSpc>
                <a:spcPct val="150000"/>
              </a:lnSpc>
              <a:buClr>
                <a:srgbClr val="000000"/>
              </a:buClr>
            </a:pPr>
            <a:r>
              <a:rPr lang="it-IT" sz="1400" kern="0" dirty="0">
                <a:ea typeface="Calibri"/>
                <a:cs typeface="Calibri"/>
                <a:sym typeface="Calibri"/>
              </a:rPr>
              <a:t>I dati della serie 0 e della serie 1 sono stati raccolti al primo piano dell'area archeologica: serie 0 all'aperto e serie 1 in una delle nicchie del primo piano.</a:t>
            </a:r>
          </a:p>
          <a:p>
            <a:pPr algn="just" defTabSz="1219170">
              <a:lnSpc>
                <a:spcPct val="150000"/>
              </a:lnSpc>
              <a:buClr>
                <a:srgbClr val="000000"/>
              </a:buClr>
            </a:pPr>
            <a:r>
              <a:rPr lang="it-IT" sz="1400" kern="0" dirty="0">
                <a:ea typeface="Calibri"/>
                <a:cs typeface="Calibri"/>
                <a:sym typeface="Calibri"/>
              </a:rPr>
              <a:t>I dati delle serie 2 e 3 sono stati raccolti al secondo piano: la serie 2 parzialmente all'aperto in una delle aperture dell'edificio, e la serie 3 posizionando la </a:t>
            </a:r>
            <a:r>
              <a:rPr lang="it-IT" sz="1400" kern="0" dirty="0" err="1">
                <a:ea typeface="Calibri"/>
                <a:cs typeface="Calibri"/>
                <a:sym typeface="Calibri"/>
              </a:rPr>
              <a:t>Cosmic</a:t>
            </a:r>
            <a:r>
              <a:rPr lang="it-IT" sz="1400" kern="0" dirty="0">
                <a:ea typeface="Calibri"/>
                <a:cs typeface="Calibri"/>
                <a:sym typeface="Calibri"/>
              </a:rPr>
              <a:t> Box in una delle stanze del secondo piano.</a:t>
            </a:r>
          </a:p>
          <a:p>
            <a:pPr algn="just" defTabSz="1219170">
              <a:lnSpc>
                <a:spcPct val="150000"/>
              </a:lnSpc>
              <a:buClr>
                <a:srgbClr val="000000"/>
              </a:buClr>
            </a:pPr>
            <a:r>
              <a:rPr lang="it-IT" sz="1400" kern="0" dirty="0">
                <a:ea typeface="Calibri"/>
                <a:cs typeface="Calibri"/>
                <a:sym typeface="Calibri"/>
              </a:rPr>
              <a:t>I dati della serie 4 sono stati raccolti all'aperto, sul tetto del complesso monumentale.</a:t>
            </a:r>
          </a:p>
          <a:p>
            <a:pPr algn="just" defTabSz="1219170">
              <a:lnSpc>
                <a:spcPct val="150000"/>
              </a:lnSpc>
              <a:buClr>
                <a:srgbClr val="000000"/>
              </a:buClr>
            </a:pPr>
            <a:endParaRPr lang="it-IT" sz="1400" kern="0" dirty="0">
              <a:ea typeface="Calibri"/>
              <a:cs typeface="Calibri"/>
              <a:sym typeface="Calibri"/>
            </a:endParaRPr>
          </a:p>
          <a:p>
            <a:pPr algn="just" defTabSz="1219170">
              <a:lnSpc>
                <a:spcPct val="150000"/>
              </a:lnSpc>
              <a:buClr>
                <a:srgbClr val="000000"/>
              </a:buClr>
            </a:pPr>
            <a:r>
              <a:rPr lang="it-IT" sz="1400" kern="0" dirty="0">
                <a:ea typeface="Calibri"/>
                <a:cs typeface="Calibri"/>
                <a:sym typeface="Calibri"/>
              </a:rPr>
              <a:t>Nella tabella a lato  sono riportati i conteggi registrati ogni due minuti ai vari piani dell'edificio ed i parametri ambientali (pressione P, temperatura T e umidità relativa U) relativi ad ogni serie.</a:t>
            </a:r>
            <a:endParaRPr sz="1400" kern="0" dirty="0">
              <a:ea typeface="Calibri"/>
              <a:cs typeface="Calibri"/>
              <a:sym typeface="Calibri"/>
            </a:endParaRPr>
          </a:p>
        </p:txBody>
      </p:sp>
      <p:sp>
        <p:nvSpPr>
          <p:cNvPr id="2" name="Segnaposto piè di pagina 1">
            <a:extLst>
              <a:ext uri="{FF2B5EF4-FFF2-40B4-BE49-F238E27FC236}">
                <a16:creationId xmlns:a16="http://schemas.microsoft.com/office/drawing/2014/main" xmlns="" id="{A760EDFC-7102-FEB0-093C-1339A5D334BE}"/>
              </a:ext>
            </a:extLst>
          </p:cNvPr>
          <p:cNvSpPr>
            <a:spLocks noGrp="1"/>
          </p:cNvSpPr>
          <p:nvPr>
            <p:ph type="ftr" sz="quarter" idx="11"/>
          </p:nvPr>
        </p:nvSpPr>
        <p:spPr>
          <a:xfrm>
            <a:off x="5197754" y="6354762"/>
            <a:ext cx="7543800" cy="365125"/>
          </a:xfrm>
        </p:spPr>
        <p:txBody>
          <a:bodyPr/>
          <a:lstStyle/>
          <a:p>
            <a:r>
              <a:rPr lang="it-IT" dirty="0">
                <a:solidFill>
                  <a:schemeClr val="tx1"/>
                </a:solidFill>
              </a:rPr>
              <a:t>PCTO EEE. Liceo Cavour. Raggi Cosmici e Monumenti Romani. A.S. 2023 - 2024</a:t>
            </a:r>
          </a:p>
        </p:txBody>
      </p:sp>
    </p:spTree>
    <p:extLst>
      <p:ext uri="{BB962C8B-B14F-4D97-AF65-F5344CB8AC3E}">
        <p14:creationId xmlns:p14="http://schemas.microsoft.com/office/powerpoint/2010/main" val="2806647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3"/>
          <p:cNvSpPr txBox="1">
            <a:spLocks noGrp="1"/>
          </p:cNvSpPr>
          <p:nvPr>
            <p:ph type="title" idx="4294967295"/>
          </p:nvPr>
        </p:nvSpPr>
        <p:spPr>
          <a:xfrm>
            <a:off x="406400" y="240225"/>
            <a:ext cx="8845756" cy="763587"/>
          </a:xfrm>
          <a:prstGeom prst="rect">
            <a:avLst/>
          </a:prstGeom>
        </p:spPr>
        <p:txBody>
          <a:bodyPr spcFirstLastPara="1" wrap="square" lIns="121900" tIns="121900" rIns="121900" bIns="121900" anchor="t" anchorCtr="0">
            <a:normAutofit fontScale="90000"/>
          </a:bodyPr>
          <a:lstStyle/>
          <a:p>
            <a:r>
              <a:rPr lang="it-IT" dirty="0"/>
              <a:t>RILEVAZIONE DATI AL PIANO TERRA</a:t>
            </a:r>
            <a:endParaRPr dirty="0"/>
          </a:p>
        </p:txBody>
      </p:sp>
      <p:pic>
        <p:nvPicPr>
          <p:cNvPr id="207" name="Google Shape;207;p23"/>
          <p:cNvPicPr preferRelativeResize="0"/>
          <p:nvPr/>
        </p:nvPicPr>
        <p:blipFill rotWithShape="1">
          <a:blip r:embed="rId3">
            <a:alphaModFix/>
          </a:blip>
          <a:srcRect l="16472" t="18515" r="15657" b="5909"/>
          <a:stretch/>
        </p:blipFill>
        <p:spPr>
          <a:xfrm>
            <a:off x="384565" y="1318010"/>
            <a:ext cx="5350669" cy="3196200"/>
          </a:xfrm>
          <a:prstGeom prst="rect">
            <a:avLst/>
          </a:prstGeom>
          <a:noFill/>
          <a:ln>
            <a:noFill/>
          </a:ln>
        </p:spPr>
      </p:pic>
      <p:pic>
        <p:nvPicPr>
          <p:cNvPr id="208" name="Google Shape;208;p23"/>
          <p:cNvPicPr preferRelativeResize="0"/>
          <p:nvPr/>
        </p:nvPicPr>
        <p:blipFill rotWithShape="1">
          <a:blip r:embed="rId4">
            <a:alphaModFix/>
          </a:blip>
          <a:srcRect l="16395" t="17954" r="15433" b="8157"/>
          <a:stretch/>
        </p:blipFill>
        <p:spPr>
          <a:xfrm>
            <a:off x="6096000" y="1318010"/>
            <a:ext cx="5626297" cy="3271699"/>
          </a:xfrm>
          <a:prstGeom prst="rect">
            <a:avLst/>
          </a:prstGeom>
          <a:noFill/>
          <a:ln>
            <a:noFill/>
          </a:ln>
        </p:spPr>
      </p:pic>
      <p:sp>
        <p:nvSpPr>
          <p:cNvPr id="2" name="CasellaDiTesto 1">
            <a:extLst>
              <a:ext uri="{FF2B5EF4-FFF2-40B4-BE49-F238E27FC236}">
                <a16:creationId xmlns:a16="http://schemas.microsoft.com/office/drawing/2014/main" xmlns="" id="{E3924456-62EE-F43E-23FA-C4C68A0E2C5B}"/>
              </a:ext>
            </a:extLst>
          </p:cNvPr>
          <p:cNvSpPr txBox="1"/>
          <p:nvPr/>
        </p:nvSpPr>
        <p:spPr>
          <a:xfrm>
            <a:off x="219337" y="4775201"/>
            <a:ext cx="11031794" cy="1600438"/>
          </a:xfrm>
          <a:prstGeom prst="rect">
            <a:avLst/>
          </a:prstGeom>
          <a:noFill/>
        </p:spPr>
        <p:txBody>
          <a:bodyPr wrap="square" rtlCol="0">
            <a:spAutoFit/>
          </a:bodyPr>
          <a:lstStyle/>
          <a:p>
            <a:pPr algn="just"/>
            <a:r>
              <a:rPr lang="it-IT" sz="1400" dirty="0"/>
              <a:t>Il confronto tra i dati rilevati al piano terra, all’aperto e all’interno di una delle nicchie mostra un incremento dei conteggi quando la </a:t>
            </a:r>
            <a:r>
              <a:rPr lang="it-IT" sz="1400" dirty="0" err="1"/>
              <a:t>Cosmic</a:t>
            </a:r>
            <a:r>
              <a:rPr lang="it-IT" sz="1400" dirty="0"/>
              <a:t> Box si trova all’interno della nicchia. Questa sembra essere un’anomalia che potrebbe essere dovuta al passaggio dei raggi cosmici attraverso il materiale che costituisce  la copertura della nicchia  stessa (in particolare il Tufo, roccia tipicamente impiegata nella costruzione dei monumenti romani, che contiene il gas Radon). </a:t>
            </a:r>
            <a:r>
              <a:rPr lang="it-IT" sz="1400" b="1" dirty="0"/>
              <a:t>Questa spiegazione  è suggerita dal </a:t>
            </a:r>
            <a:r>
              <a:rPr lang="it-IT" sz="1400" b="1" dirty="0" err="1"/>
              <a:t>testo*</a:t>
            </a:r>
            <a:r>
              <a:rPr lang="it-IT" sz="1400" b="1" dirty="0"/>
              <a:t> di Bruno Rossi sui raggi cosmici  che come «effetti secondari dei raggi cosmici»  ipotizza la produzione di particelle secondarie durante l’attraversamento  di uno spessore di piombo  da  parte dei  raggi cosmici.</a:t>
            </a:r>
          </a:p>
          <a:p>
            <a:r>
              <a:rPr lang="it-IT" sz="1400" dirty="0"/>
              <a:t> * </a:t>
            </a:r>
            <a:r>
              <a:rPr lang="it-IT" sz="1100" dirty="0"/>
              <a:t>Bruno Rossi , 1971, I raggi Cosmici. Piccola Biblioteca Einaudi</a:t>
            </a:r>
          </a:p>
        </p:txBody>
      </p:sp>
      <p:sp>
        <p:nvSpPr>
          <p:cNvPr id="3" name="Segnaposto piè di pagina 2">
            <a:extLst>
              <a:ext uri="{FF2B5EF4-FFF2-40B4-BE49-F238E27FC236}">
                <a16:creationId xmlns:a16="http://schemas.microsoft.com/office/drawing/2014/main" xmlns="" id="{141706CB-DD68-5888-25BB-CD46E70980CF}"/>
              </a:ext>
            </a:extLst>
          </p:cNvPr>
          <p:cNvSpPr>
            <a:spLocks noGrp="1"/>
          </p:cNvSpPr>
          <p:nvPr>
            <p:ph type="ftr" sz="quarter" idx="11"/>
          </p:nvPr>
        </p:nvSpPr>
        <p:spPr>
          <a:xfrm>
            <a:off x="7026018" y="6435212"/>
            <a:ext cx="7543800" cy="365125"/>
          </a:xfrm>
        </p:spPr>
        <p:txBody>
          <a:bodyPr/>
          <a:lstStyle/>
          <a:p>
            <a:r>
              <a:rPr lang="it-IT" dirty="0">
                <a:solidFill>
                  <a:schemeClr val="tx1"/>
                </a:solidFill>
              </a:rPr>
              <a:t>PCTO EEE. Liceo Cavour. Raggi Cosmici e Monumenti Romani. A.S. 2023 - 2024</a:t>
            </a:r>
          </a:p>
        </p:txBody>
      </p:sp>
    </p:spTree>
    <p:extLst>
      <p:ext uri="{BB962C8B-B14F-4D97-AF65-F5344CB8AC3E}">
        <p14:creationId xmlns:p14="http://schemas.microsoft.com/office/powerpoint/2010/main" val="15896893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4"/>
          <p:cNvSpPr txBox="1">
            <a:spLocks noGrp="1"/>
          </p:cNvSpPr>
          <p:nvPr>
            <p:ph type="title" idx="4294967295"/>
          </p:nvPr>
        </p:nvSpPr>
        <p:spPr>
          <a:xfrm>
            <a:off x="364219" y="188349"/>
            <a:ext cx="5884863" cy="1201738"/>
          </a:xfrm>
          <a:prstGeom prst="rect">
            <a:avLst/>
          </a:prstGeom>
        </p:spPr>
        <p:txBody>
          <a:bodyPr spcFirstLastPara="1" wrap="square" lIns="121900" tIns="121900" rIns="121900" bIns="121900" anchor="t" anchorCtr="0">
            <a:normAutofit fontScale="90000"/>
          </a:bodyPr>
          <a:lstStyle/>
          <a:p>
            <a:pPr algn="ctr"/>
            <a:r>
              <a:rPr lang="it" dirty="0"/>
              <a:t>RILEVAZIONE DATI  AL primo e AL secondo piano </a:t>
            </a:r>
            <a:endParaRPr dirty="0"/>
          </a:p>
        </p:txBody>
      </p:sp>
      <p:pic>
        <p:nvPicPr>
          <p:cNvPr id="214" name="Google Shape;214;p24"/>
          <p:cNvPicPr preferRelativeResize="0"/>
          <p:nvPr/>
        </p:nvPicPr>
        <p:blipFill rotWithShape="1">
          <a:blip r:embed="rId3">
            <a:alphaModFix/>
          </a:blip>
          <a:srcRect l="13876" t="15572" r="16708" b="4973"/>
          <a:stretch/>
        </p:blipFill>
        <p:spPr>
          <a:xfrm>
            <a:off x="4019734" y="1688217"/>
            <a:ext cx="4152531" cy="2549999"/>
          </a:xfrm>
          <a:prstGeom prst="rect">
            <a:avLst/>
          </a:prstGeom>
          <a:noFill/>
          <a:ln>
            <a:noFill/>
          </a:ln>
        </p:spPr>
      </p:pic>
      <p:pic>
        <p:nvPicPr>
          <p:cNvPr id="215" name="Google Shape;215;p24"/>
          <p:cNvPicPr preferRelativeResize="0"/>
          <p:nvPr/>
        </p:nvPicPr>
        <p:blipFill rotWithShape="1">
          <a:blip r:embed="rId4">
            <a:alphaModFix/>
          </a:blip>
          <a:srcRect l="14894" t="14852" r="17647" b="6058"/>
          <a:stretch/>
        </p:blipFill>
        <p:spPr>
          <a:xfrm>
            <a:off x="223316" y="3674807"/>
            <a:ext cx="4478567" cy="2816933"/>
          </a:xfrm>
          <a:prstGeom prst="rect">
            <a:avLst/>
          </a:prstGeom>
          <a:noFill/>
          <a:ln>
            <a:noFill/>
          </a:ln>
        </p:spPr>
      </p:pic>
      <p:pic>
        <p:nvPicPr>
          <p:cNvPr id="216" name="Google Shape;216;p24"/>
          <p:cNvPicPr preferRelativeResize="0"/>
          <p:nvPr/>
        </p:nvPicPr>
        <p:blipFill rotWithShape="1">
          <a:blip r:embed="rId5">
            <a:alphaModFix/>
          </a:blip>
          <a:srcRect l="14553" t="13944" r="17534" b="2555"/>
          <a:stretch/>
        </p:blipFill>
        <p:spPr>
          <a:xfrm>
            <a:off x="7780735" y="188349"/>
            <a:ext cx="3728800" cy="2459396"/>
          </a:xfrm>
          <a:prstGeom prst="rect">
            <a:avLst/>
          </a:prstGeom>
          <a:noFill/>
          <a:ln>
            <a:noFill/>
          </a:ln>
        </p:spPr>
      </p:pic>
      <p:sp>
        <p:nvSpPr>
          <p:cNvPr id="2" name="Segnaposto piè di pagina 1">
            <a:extLst>
              <a:ext uri="{FF2B5EF4-FFF2-40B4-BE49-F238E27FC236}">
                <a16:creationId xmlns:a16="http://schemas.microsoft.com/office/drawing/2014/main" xmlns="" id="{BCCE0882-9A55-5B60-89B3-4CA628BE0C0D}"/>
              </a:ext>
            </a:extLst>
          </p:cNvPr>
          <p:cNvSpPr>
            <a:spLocks noGrp="1"/>
          </p:cNvSpPr>
          <p:nvPr>
            <p:ph type="ftr" sz="quarter" idx="11"/>
          </p:nvPr>
        </p:nvSpPr>
        <p:spPr>
          <a:xfrm>
            <a:off x="5226715" y="6304526"/>
            <a:ext cx="7543800" cy="365125"/>
          </a:xfrm>
        </p:spPr>
        <p:txBody>
          <a:bodyPr/>
          <a:lstStyle/>
          <a:p>
            <a:r>
              <a:rPr lang="it-IT" dirty="0">
                <a:solidFill>
                  <a:schemeClr val="tx1"/>
                </a:solidFill>
              </a:rPr>
              <a:t>PCTO EEE. Liceo Cavour. Raggi Cosmici e Monumenti Romani. A.S. 2023 - 2024</a:t>
            </a:r>
          </a:p>
        </p:txBody>
      </p:sp>
    </p:spTree>
    <p:extLst>
      <p:ext uri="{BB962C8B-B14F-4D97-AF65-F5344CB8AC3E}">
        <p14:creationId xmlns:p14="http://schemas.microsoft.com/office/powerpoint/2010/main" val="36735648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2" name="Google Shape;222;p25"/>
          <p:cNvSpPr txBox="1">
            <a:spLocks noGrp="1"/>
          </p:cNvSpPr>
          <p:nvPr>
            <p:ph type="body" idx="4294967295"/>
          </p:nvPr>
        </p:nvSpPr>
        <p:spPr>
          <a:xfrm>
            <a:off x="167148" y="2589203"/>
            <a:ext cx="3234813" cy="1835313"/>
          </a:xfrm>
          <a:prstGeom prst="rect">
            <a:avLst/>
          </a:prstGeom>
        </p:spPr>
        <p:txBody>
          <a:bodyPr spcFirstLastPara="1" wrap="square" lIns="121900" tIns="121900" rIns="121900" bIns="121900" anchor="t" anchorCtr="0">
            <a:noAutofit/>
          </a:bodyPr>
          <a:lstStyle/>
          <a:p>
            <a:pPr marL="0" indent="0" algn="just">
              <a:lnSpc>
                <a:spcPct val="150000"/>
              </a:lnSpc>
              <a:spcBef>
                <a:spcPts val="1600"/>
              </a:spcBef>
              <a:spcAft>
                <a:spcPts val="1600"/>
              </a:spcAft>
              <a:buNone/>
            </a:pPr>
            <a:r>
              <a:rPr lang="it-IT" sz="1600" dirty="0">
                <a:solidFill>
                  <a:schemeClr val="tx1"/>
                </a:solidFill>
              </a:rPr>
              <a:t>Dai grafici si vede che il numero dei raggi cosmici rilevati  è   proporzionale al tempo, con una proporzionalità quasi lineare.</a:t>
            </a:r>
          </a:p>
        </p:txBody>
      </p:sp>
      <p:sp>
        <p:nvSpPr>
          <p:cNvPr id="221" name="Google Shape;221;p25"/>
          <p:cNvSpPr txBox="1">
            <a:spLocks noGrp="1"/>
          </p:cNvSpPr>
          <p:nvPr>
            <p:ph type="title" idx="4294967295"/>
          </p:nvPr>
        </p:nvSpPr>
        <p:spPr>
          <a:xfrm>
            <a:off x="0" y="396875"/>
            <a:ext cx="9315450" cy="914400"/>
          </a:xfrm>
          <a:prstGeom prst="rect">
            <a:avLst/>
          </a:prstGeom>
        </p:spPr>
        <p:txBody>
          <a:bodyPr spcFirstLastPara="1" wrap="square" lIns="121900" tIns="121900" rIns="121900" bIns="121900" anchor="t" anchorCtr="0">
            <a:normAutofit/>
          </a:bodyPr>
          <a:lstStyle/>
          <a:p>
            <a:r>
              <a:rPr lang="it" dirty="0"/>
              <a:t>MISURE, ANALISI E COMPARAZIONE</a:t>
            </a:r>
            <a:endParaRPr dirty="0"/>
          </a:p>
        </p:txBody>
      </p:sp>
      <p:pic>
        <p:nvPicPr>
          <p:cNvPr id="223" name="Google Shape;223;p25"/>
          <p:cNvPicPr preferRelativeResize="0"/>
          <p:nvPr/>
        </p:nvPicPr>
        <p:blipFill rotWithShape="1">
          <a:blip r:embed="rId3">
            <a:alphaModFix/>
          </a:blip>
          <a:srcRect l="18755" t="15601" r="18686" b="4392"/>
          <a:stretch/>
        </p:blipFill>
        <p:spPr>
          <a:xfrm>
            <a:off x="4031226" y="1311275"/>
            <a:ext cx="7993626" cy="4902712"/>
          </a:xfrm>
          <a:prstGeom prst="rect">
            <a:avLst/>
          </a:prstGeom>
          <a:noFill/>
          <a:ln>
            <a:noFill/>
          </a:ln>
        </p:spPr>
      </p:pic>
      <p:sp>
        <p:nvSpPr>
          <p:cNvPr id="2" name="Segnaposto piè di pagina 1">
            <a:extLst>
              <a:ext uri="{FF2B5EF4-FFF2-40B4-BE49-F238E27FC236}">
                <a16:creationId xmlns:a16="http://schemas.microsoft.com/office/drawing/2014/main" xmlns="" id="{234C48BB-F427-5874-7ADB-78914CFC2AEC}"/>
              </a:ext>
            </a:extLst>
          </p:cNvPr>
          <p:cNvSpPr>
            <a:spLocks noGrp="1"/>
          </p:cNvSpPr>
          <p:nvPr>
            <p:ph type="ftr" sz="quarter" idx="11"/>
          </p:nvPr>
        </p:nvSpPr>
        <p:spPr>
          <a:xfrm>
            <a:off x="167148" y="6359013"/>
            <a:ext cx="7543800" cy="365125"/>
          </a:xfrm>
        </p:spPr>
        <p:txBody>
          <a:bodyPr/>
          <a:lstStyle/>
          <a:p>
            <a:r>
              <a:rPr lang="it-IT" dirty="0">
                <a:solidFill>
                  <a:schemeClr val="tx1"/>
                </a:solidFill>
              </a:rPr>
              <a:t>PCTO EEE. Liceo Cavour. Raggi Cosmici e Monumenti Romani. A.S. 2023 - 2024</a:t>
            </a:r>
          </a:p>
        </p:txBody>
      </p:sp>
    </p:spTree>
    <p:extLst>
      <p:ext uri="{BB962C8B-B14F-4D97-AF65-F5344CB8AC3E}">
        <p14:creationId xmlns:p14="http://schemas.microsoft.com/office/powerpoint/2010/main" val="41993059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6"/>
          <p:cNvSpPr txBox="1">
            <a:spLocks noGrp="1"/>
          </p:cNvSpPr>
          <p:nvPr>
            <p:ph type="title" idx="4294967295"/>
          </p:nvPr>
        </p:nvSpPr>
        <p:spPr>
          <a:xfrm>
            <a:off x="2064774" y="266598"/>
            <a:ext cx="8988425" cy="838200"/>
          </a:xfrm>
          <a:prstGeom prst="rect">
            <a:avLst/>
          </a:prstGeom>
        </p:spPr>
        <p:txBody>
          <a:bodyPr spcFirstLastPara="1" wrap="square" lIns="121900" tIns="121900" rIns="121900" bIns="121900" anchor="t" anchorCtr="0">
            <a:normAutofit/>
          </a:bodyPr>
          <a:lstStyle/>
          <a:p>
            <a:r>
              <a:rPr lang="it" dirty="0"/>
              <a:t>COMPARAZIONI P</a:t>
            </a:r>
            <a:r>
              <a:rPr lang="it-IT" dirty="0"/>
              <a:t>IU’</a:t>
            </a:r>
            <a:r>
              <a:rPr lang="it" dirty="0"/>
              <a:t> APPROFONDITE</a:t>
            </a:r>
            <a:endParaRPr dirty="0"/>
          </a:p>
        </p:txBody>
      </p:sp>
      <p:pic>
        <p:nvPicPr>
          <p:cNvPr id="229" name="Google Shape;229;p26"/>
          <p:cNvPicPr preferRelativeResize="0"/>
          <p:nvPr/>
        </p:nvPicPr>
        <p:blipFill rotWithShape="1">
          <a:blip r:embed="rId3">
            <a:alphaModFix/>
          </a:blip>
          <a:srcRect l="17915" t="15314" r="23305" b="4460"/>
          <a:stretch/>
        </p:blipFill>
        <p:spPr>
          <a:xfrm>
            <a:off x="523367" y="1248568"/>
            <a:ext cx="5447968" cy="3989001"/>
          </a:xfrm>
          <a:prstGeom prst="rect">
            <a:avLst/>
          </a:prstGeom>
          <a:noFill/>
          <a:ln>
            <a:noFill/>
          </a:ln>
        </p:spPr>
      </p:pic>
      <p:pic>
        <p:nvPicPr>
          <p:cNvPr id="230" name="Google Shape;230;p26"/>
          <p:cNvPicPr preferRelativeResize="0"/>
          <p:nvPr/>
        </p:nvPicPr>
        <p:blipFill rotWithShape="1">
          <a:blip r:embed="rId4">
            <a:alphaModFix/>
          </a:blip>
          <a:srcRect l="17055" t="13697" r="22573" b="5107"/>
          <a:stretch/>
        </p:blipFill>
        <p:spPr>
          <a:xfrm>
            <a:off x="6155433" y="2318167"/>
            <a:ext cx="5447968" cy="3930789"/>
          </a:xfrm>
          <a:prstGeom prst="rect">
            <a:avLst/>
          </a:prstGeom>
          <a:noFill/>
          <a:ln>
            <a:noFill/>
          </a:ln>
        </p:spPr>
      </p:pic>
      <p:sp>
        <p:nvSpPr>
          <p:cNvPr id="2" name="Segnaposto piè di pagina 1">
            <a:extLst>
              <a:ext uri="{FF2B5EF4-FFF2-40B4-BE49-F238E27FC236}">
                <a16:creationId xmlns:a16="http://schemas.microsoft.com/office/drawing/2014/main" xmlns="" id="{536B32E0-CF76-6EEC-DE6E-85B7F29C59F0}"/>
              </a:ext>
            </a:extLst>
          </p:cNvPr>
          <p:cNvSpPr>
            <a:spLocks noGrp="1"/>
          </p:cNvSpPr>
          <p:nvPr>
            <p:ph type="ftr" sz="quarter" idx="11"/>
          </p:nvPr>
        </p:nvSpPr>
        <p:spPr/>
        <p:txBody>
          <a:bodyPr/>
          <a:lstStyle/>
          <a:p>
            <a:r>
              <a:rPr lang="it-IT"/>
              <a:t>PCTO EEE. Liceo Cavour. Raggi Cosmici e Monumenti Romani. A.S. 2023 - 2024</a:t>
            </a:r>
          </a:p>
        </p:txBody>
      </p:sp>
    </p:spTree>
    <p:extLst>
      <p:ext uri="{BB962C8B-B14F-4D97-AF65-F5344CB8AC3E}">
        <p14:creationId xmlns:p14="http://schemas.microsoft.com/office/powerpoint/2010/main" val="7098951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Google Shape;222;g12a610856d5_2_0"/>
          <p:cNvSpPr/>
          <p:nvPr/>
        </p:nvSpPr>
        <p:spPr>
          <a:xfrm>
            <a:off x="1006200" y="0"/>
            <a:ext cx="8440560" cy="738664"/>
          </a:xfrm>
          <a:prstGeom prst="rect">
            <a:avLst/>
          </a:prstGeom>
          <a:noFill/>
          <a:ln w="0">
            <a:noFill/>
          </a:ln>
        </p:spPr>
        <p:style>
          <a:lnRef idx="0">
            <a:scrgbClr r="0" g="0" b="0"/>
          </a:lnRef>
          <a:fillRef idx="0">
            <a:scrgbClr r="0" g="0" b="0"/>
          </a:fillRef>
          <a:effectRef idx="0">
            <a:scrgbClr r="0" g="0" b="0"/>
          </a:effectRef>
          <a:fontRef idx="minor"/>
        </p:style>
        <p:txBody>
          <a:bodyPr wrap="square" tIns="91440" bIns="91440" anchor="t">
            <a:spAutoFit/>
          </a:bodyPr>
          <a:lstStyle/>
          <a:p>
            <a:pPr algn="ctr">
              <a:lnSpc>
                <a:spcPct val="100000"/>
              </a:lnSpc>
              <a:buNone/>
              <a:tabLst>
                <a:tab pos="0" algn="l"/>
              </a:tabLst>
            </a:pPr>
            <a:r>
              <a:rPr lang="it-IT" sz="3600" strike="noStrike" spc="-1" dirty="0">
                <a:latin typeface="Century Gothic" pitchFamily="34" charset="0"/>
                <a:ea typeface="Arial"/>
              </a:rPr>
              <a:t>BASILICA </a:t>
            </a:r>
            <a:r>
              <a:rPr lang="it-IT" sz="3600" strike="noStrike" spc="-1" dirty="0" err="1">
                <a:latin typeface="Century Gothic" pitchFamily="34" charset="0"/>
                <a:ea typeface="Arial"/>
              </a:rPr>
              <a:t>DI</a:t>
            </a:r>
            <a:r>
              <a:rPr lang="it-IT" sz="3600" strike="noStrike" spc="-1" dirty="0">
                <a:latin typeface="Century Gothic" pitchFamily="34" charset="0"/>
                <a:ea typeface="Arial"/>
              </a:rPr>
              <a:t> SAN CLEMENTE </a:t>
            </a:r>
            <a:r>
              <a:rPr lang="it-IT" sz="3600" b="1" strike="noStrike" spc="-1" dirty="0">
                <a:latin typeface="Calibri"/>
                <a:ea typeface="Arial"/>
              </a:rPr>
              <a:t>*</a:t>
            </a:r>
            <a:endParaRPr lang="it-IT" sz="3600" b="0" strike="noStrike" spc="-1" dirty="0">
              <a:latin typeface="Arial"/>
            </a:endParaRPr>
          </a:p>
        </p:txBody>
      </p:sp>
      <p:sp>
        <p:nvSpPr>
          <p:cNvPr id="257" name="Google Shape;223;g12a610856d5_2_0"/>
          <p:cNvSpPr/>
          <p:nvPr/>
        </p:nvSpPr>
        <p:spPr>
          <a:xfrm>
            <a:off x="2167467" y="3105807"/>
            <a:ext cx="7332133" cy="1261884"/>
          </a:xfrm>
          <a:prstGeom prst="rect">
            <a:avLst/>
          </a:prstGeom>
          <a:noFill/>
          <a:ln w="0">
            <a:noFill/>
          </a:ln>
        </p:spPr>
        <p:style>
          <a:lnRef idx="0">
            <a:scrgbClr r="0" g="0" b="0"/>
          </a:lnRef>
          <a:fillRef idx="0">
            <a:scrgbClr r="0" g="0" b="0"/>
          </a:fillRef>
          <a:effectRef idx="0">
            <a:scrgbClr r="0" g="0" b="0"/>
          </a:effectRef>
          <a:fontRef idx="minor"/>
        </p:style>
        <p:txBody>
          <a:bodyPr wrap="square" tIns="91440" bIns="91440" anchor="t">
            <a:spAutoFit/>
          </a:bodyPr>
          <a:lstStyle/>
          <a:p>
            <a:pPr algn="just">
              <a:lnSpc>
                <a:spcPct val="100000"/>
              </a:lnSpc>
              <a:buNone/>
              <a:tabLst>
                <a:tab pos="0" algn="l"/>
              </a:tabLst>
            </a:pPr>
            <a:r>
              <a:rPr lang="it-IT" sz="1400" b="0" strike="noStrike" spc="-1" dirty="0">
                <a:latin typeface="Century Gothic" panose="020B0502020202020204" pitchFamily="34" charset="0"/>
                <a:ea typeface="Arial"/>
              </a:rPr>
              <a:t>Il secondo livello è ciò che rimane di  una casa privata  costruita nel III secolo d. C. che in seguito fu </a:t>
            </a:r>
            <a:r>
              <a:rPr lang="it-IT" sz="1400" spc="-1" dirty="0">
                <a:latin typeface="Century Gothic" panose="020B0502020202020204" pitchFamily="34" charset="0"/>
                <a:ea typeface="Arial"/>
              </a:rPr>
              <a:t>convertita</a:t>
            </a:r>
            <a:r>
              <a:rPr lang="it-IT" sz="1400" b="0" strike="noStrike" spc="-1" dirty="0">
                <a:latin typeface="Century Gothic" panose="020B0502020202020204" pitchFamily="34" charset="0"/>
                <a:ea typeface="Arial"/>
              </a:rPr>
              <a:t> in chiesa e poi, nel IV secolo </a:t>
            </a:r>
            <a:r>
              <a:rPr lang="it-IT" sz="1400" b="0" strike="noStrike" spc="-1" dirty="0" err="1">
                <a:latin typeface="Century Gothic" panose="020B0502020202020204" pitchFamily="34" charset="0"/>
                <a:ea typeface="Arial"/>
              </a:rPr>
              <a:t>d.C</a:t>
            </a:r>
            <a:r>
              <a:rPr lang="it-IT" sz="1400" b="0" strike="noStrike" spc="-1" dirty="0">
                <a:latin typeface="Century Gothic" panose="020B0502020202020204" pitchFamily="34" charset="0"/>
                <a:ea typeface="Arial"/>
              </a:rPr>
              <a:t>,, trasformata in Basilica a tre navate. Nei secoli successivi subì numerose aggiunte e restò in uso fin verso il 1100 quando fu abbandonata e in parte riempita di pietrame per  servire da fondamenta alla </a:t>
            </a:r>
            <a:r>
              <a:rPr lang="it-IT" sz="1400" spc="-1" dirty="0">
                <a:latin typeface="Century Gothic" panose="020B0502020202020204" pitchFamily="34" charset="0"/>
                <a:ea typeface="Arial"/>
              </a:rPr>
              <a:t>B</a:t>
            </a:r>
            <a:r>
              <a:rPr lang="it-IT" sz="1400" b="0" strike="noStrike" spc="-1" dirty="0">
                <a:latin typeface="Century Gothic" panose="020B0502020202020204" pitchFamily="34" charset="0"/>
                <a:ea typeface="Arial"/>
              </a:rPr>
              <a:t>asilica medievale.</a:t>
            </a:r>
            <a:endParaRPr lang="it-IT" sz="1400" b="0" strike="noStrike" spc="-1" dirty="0">
              <a:latin typeface="Century Gothic" panose="020B0502020202020204" pitchFamily="34" charset="0"/>
            </a:endParaRPr>
          </a:p>
        </p:txBody>
      </p:sp>
      <p:sp>
        <p:nvSpPr>
          <p:cNvPr id="258" name="Google Shape;224;g12a610856d5_2_0"/>
          <p:cNvSpPr/>
          <p:nvPr/>
        </p:nvSpPr>
        <p:spPr>
          <a:xfrm>
            <a:off x="2421467" y="4546591"/>
            <a:ext cx="7112000" cy="1261884"/>
          </a:xfrm>
          <a:prstGeom prst="rect">
            <a:avLst/>
          </a:prstGeom>
          <a:noFill/>
          <a:ln w="0">
            <a:noFill/>
          </a:ln>
        </p:spPr>
        <p:style>
          <a:lnRef idx="0">
            <a:scrgbClr r="0" g="0" b="0"/>
          </a:lnRef>
          <a:fillRef idx="0">
            <a:scrgbClr r="0" g="0" b="0"/>
          </a:fillRef>
          <a:effectRef idx="0">
            <a:scrgbClr r="0" g="0" b="0"/>
          </a:effectRef>
          <a:fontRef idx="minor"/>
        </p:style>
        <p:txBody>
          <a:bodyPr wrap="square" tIns="91440" bIns="91440" anchor="t">
            <a:spAutoFit/>
          </a:bodyPr>
          <a:lstStyle/>
          <a:p>
            <a:pPr algn="just">
              <a:lnSpc>
                <a:spcPct val="100000"/>
              </a:lnSpc>
              <a:buNone/>
              <a:tabLst>
                <a:tab pos="0" algn="l"/>
              </a:tabLst>
            </a:pPr>
            <a:r>
              <a:rPr lang="it-IT" sz="1400" b="0" strike="noStrike" spc="-1" dirty="0">
                <a:ea typeface="Arial"/>
              </a:rPr>
              <a:t>Il terzo livello sotterraneo consiste di due edifici, datati  intorno al  I secolo  d.C. :  si pensa che il più grande fosse usato come deposito, mentre il più piccolo era probabilmente una casa, anche se è meglio conosciuto come “il</a:t>
            </a:r>
            <a:r>
              <a:rPr lang="it-IT" sz="1400" b="0" i="1" strike="noStrike" spc="-1" dirty="0">
                <a:ea typeface="Arial"/>
              </a:rPr>
              <a:t> </a:t>
            </a:r>
            <a:r>
              <a:rPr lang="it-IT" sz="1400" b="0" i="1" strike="noStrike" spc="-1" dirty="0" err="1">
                <a:ea typeface="Arial"/>
              </a:rPr>
              <a:t>Mitreo</a:t>
            </a:r>
            <a:r>
              <a:rPr lang="it-IT" sz="1400" b="0" i="1" strike="noStrike" spc="-1" dirty="0">
                <a:ea typeface="Arial"/>
              </a:rPr>
              <a:t>”, </a:t>
            </a:r>
            <a:r>
              <a:rPr lang="it-IT" sz="1400" b="0" strike="noStrike" spc="-1" dirty="0">
                <a:ea typeface="Arial"/>
              </a:rPr>
              <a:t>dato che </a:t>
            </a:r>
            <a:r>
              <a:rPr lang="it-IT" sz="1400" spc="-1" dirty="0">
                <a:ea typeface="Arial"/>
              </a:rPr>
              <a:t>un ambiente di esso è stato usato</a:t>
            </a:r>
            <a:r>
              <a:rPr lang="it-IT" sz="1400" b="0" strike="noStrike" spc="-1" dirty="0">
                <a:ea typeface="Arial"/>
              </a:rPr>
              <a:t> come  luogo di culto della religione mitraica.</a:t>
            </a:r>
            <a:r>
              <a:rPr lang="it-IT" sz="1400" b="0" i="1" strike="noStrike" spc="-1" dirty="0">
                <a:ea typeface="Arial"/>
              </a:rPr>
              <a:t> </a:t>
            </a:r>
            <a:r>
              <a:rPr lang="it-IT" sz="1400" b="0" strike="noStrike" spc="-1" dirty="0">
                <a:ea typeface="Arial"/>
              </a:rPr>
              <a:t>Entrambi gli edifici sono in tufo.</a:t>
            </a:r>
            <a:endParaRPr lang="it-IT" sz="1400" b="0" strike="noStrike" spc="-1" dirty="0"/>
          </a:p>
        </p:txBody>
      </p:sp>
      <p:sp>
        <p:nvSpPr>
          <p:cNvPr id="259" name="Google Shape;225;g12a610856d5_2_0"/>
          <p:cNvSpPr/>
          <p:nvPr/>
        </p:nvSpPr>
        <p:spPr>
          <a:xfrm>
            <a:off x="1969200" y="2237760"/>
            <a:ext cx="8672524" cy="830997"/>
          </a:xfrm>
          <a:prstGeom prst="rect">
            <a:avLst/>
          </a:prstGeom>
          <a:noFill/>
          <a:ln w="0">
            <a:noFill/>
          </a:ln>
        </p:spPr>
        <p:style>
          <a:lnRef idx="0">
            <a:scrgbClr r="0" g="0" b="0"/>
          </a:lnRef>
          <a:fillRef idx="0">
            <a:scrgbClr r="0" g="0" b="0"/>
          </a:fillRef>
          <a:effectRef idx="0">
            <a:scrgbClr r="0" g="0" b="0"/>
          </a:effectRef>
          <a:fontRef idx="minor"/>
        </p:style>
        <p:txBody>
          <a:bodyPr wrap="square" tIns="91440" bIns="91440" anchor="t">
            <a:spAutoFit/>
          </a:bodyPr>
          <a:lstStyle/>
          <a:p>
            <a:pPr algn="just">
              <a:lnSpc>
                <a:spcPct val="100000"/>
              </a:lnSpc>
              <a:buNone/>
              <a:tabLst>
                <a:tab pos="0" algn="l"/>
              </a:tabLst>
            </a:pPr>
            <a:r>
              <a:rPr lang="it-IT" sz="1400" b="0" strike="noStrike" spc="-1" dirty="0">
                <a:ea typeface="Arial"/>
              </a:rPr>
              <a:t>Il primo livello, quello in superficie, è una chiesa medievale, costruita tra  il  1099  ed  il  1120. </a:t>
            </a:r>
          </a:p>
          <a:p>
            <a:pPr algn="just">
              <a:lnSpc>
                <a:spcPct val="100000"/>
              </a:lnSpc>
              <a:buNone/>
              <a:tabLst>
                <a:tab pos="0" algn="l"/>
              </a:tabLst>
            </a:pPr>
            <a:r>
              <a:rPr lang="it-IT" sz="1400" b="0" strike="noStrike" spc="-1" dirty="0">
                <a:ea typeface="Arial"/>
              </a:rPr>
              <a:t>L’interno consiste in 3 navate e svariate cappelle, il tutto coperto da un soffitto a cassettoni. </a:t>
            </a:r>
          </a:p>
          <a:p>
            <a:pPr algn="just">
              <a:lnSpc>
                <a:spcPct val="100000"/>
              </a:lnSpc>
              <a:buNone/>
              <a:tabLst>
                <a:tab pos="0" algn="l"/>
              </a:tabLst>
            </a:pPr>
            <a:r>
              <a:rPr lang="it-IT" sz="1400" b="0" strike="noStrike" spc="-1" dirty="0">
                <a:ea typeface="Arial"/>
              </a:rPr>
              <a:t>Il pavimento è interamente ricoperto da un mosaico </a:t>
            </a:r>
            <a:r>
              <a:rPr lang="it-IT" sz="1400" spc="-1" dirty="0" err="1">
                <a:ea typeface="Arial"/>
              </a:rPr>
              <a:t>cosmatesco</a:t>
            </a:r>
            <a:r>
              <a:rPr lang="it-IT" sz="1400" b="0" strike="noStrike" spc="-1" dirty="0">
                <a:ea typeface="Arial"/>
              </a:rPr>
              <a:t>. l’abside è decorato a mosaico </a:t>
            </a:r>
            <a:endParaRPr lang="it-IT" sz="1400" b="0" strike="noStrike" spc="-1" dirty="0"/>
          </a:p>
        </p:txBody>
      </p:sp>
      <p:sp>
        <p:nvSpPr>
          <p:cNvPr id="260" name="Google Shape;226;g12a610856d5_2_0"/>
          <p:cNvSpPr/>
          <p:nvPr/>
        </p:nvSpPr>
        <p:spPr>
          <a:xfrm>
            <a:off x="427320" y="630621"/>
            <a:ext cx="7870680" cy="1755833"/>
          </a:xfrm>
          <a:prstGeom prst="rect">
            <a:avLst/>
          </a:prstGeom>
          <a:noFill/>
          <a:ln w="0">
            <a:noFill/>
          </a:ln>
        </p:spPr>
        <p:style>
          <a:lnRef idx="0">
            <a:scrgbClr r="0" g="0" b="0"/>
          </a:lnRef>
          <a:fillRef idx="0">
            <a:scrgbClr r="0" g="0" b="0"/>
          </a:fillRef>
          <a:effectRef idx="0">
            <a:scrgbClr r="0" g="0" b="0"/>
          </a:effectRef>
          <a:fontRef idx="minor"/>
        </p:style>
        <p:txBody>
          <a:bodyPr wrap="square" tIns="91440" bIns="91440" anchor="t">
            <a:spAutoFit/>
          </a:bodyPr>
          <a:lstStyle/>
          <a:p>
            <a:pPr algn="just">
              <a:lnSpc>
                <a:spcPct val="100000"/>
              </a:lnSpc>
              <a:buNone/>
              <a:tabLst>
                <a:tab pos="0" algn="l"/>
              </a:tabLst>
            </a:pPr>
            <a:r>
              <a:rPr lang="it-IT" sz="1400" b="0" strike="noStrike" spc="-1" dirty="0">
                <a:latin typeface="Century Gothic" panose="020B0502020202020204" pitchFamily="34" charset="0"/>
                <a:ea typeface="Arial"/>
              </a:rPr>
              <a:t>La Basilica di S. Clemente, che   prende il nome da papa  Clemente I, è una chiesa collocata nel cuore di Roma a poca distanza dal Colosseo. La sua caratteristica principale è che al di sotto dell’edificio </a:t>
            </a:r>
            <a:r>
              <a:rPr lang="it-IT" sz="1400" spc="-1" dirty="0">
                <a:latin typeface="Century Gothic" panose="020B0502020202020204" pitchFamily="34" charset="0"/>
                <a:ea typeface="Arial"/>
              </a:rPr>
              <a:t>presente in</a:t>
            </a:r>
            <a:r>
              <a:rPr lang="it-IT" sz="1400" b="0" strike="noStrike" spc="-1" dirty="0">
                <a:latin typeface="Century Gothic" panose="020B0502020202020204" pitchFamily="34" charset="0"/>
                <a:ea typeface="Arial"/>
              </a:rPr>
              <a:t> superficie sono presenti due livelli di antiche strutture romane, scoperte nel 1857. Scavi eseguiti nel biennio 1912-1914 hanno inoltre rivelato che al di sotto dell’ultimo livello sotterraneo è presente un ulteriore livello archeologico cui appartengono costruzioni dell’epoca Neroniana distrutte dall’incendio di  Roma del 64 d.C.</a:t>
            </a:r>
            <a:endParaRPr lang="it-IT" sz="1400" b="0" strike="noStrike" spc="-1" dirty="0">
              <a:latin typeface="Century Gothic" panose="020B0502020202020204" pitchFamily="34" charset="0"/>
            </a:endParaRPr>
          </a:p>
        </p:txBody>
      </p:sp>
      <p:pic>
        <p:nvPicPr>
          <p:cNvPr id="261" name="Google Shape;227;g12a610856d5_2_0"/>
          <p:cNvPicPr/>
          <p:nvPr/>
        </p:nvPicPr>
        <p:blipFill>
          <a:blip r:embed="rId2"/>
          <a:stretch/>
        </p:blipFill>
        <p:spPr>
          <a:xfrm>
            <a:off x="9039960" y="156240"/>
            <a:ext cx="2724120" cy="2046600"/>
          </a:xfrm>
          <a:prstGeom prst="rect">
            <a:avLst/>
          </a:prstGeom>
          <a:ln w="0">
            <a:noFill/>
          </a:ln>
        </p:spPr>
      </p:pic>
      <p:pic>
        <p:nvPicPr>
          <p:cNvPr id="262" name="Google Shape;228;g12a610856d5_2_0"/>
          <p:cNvPicPr/>
          <p:nvPr/>
        </p:nvPicPr>
        <p:blipFill>
          <a:blip r:embed="rId3"/>
          <a:stretch/>
        </p:blipFill>
        <p:spPr>
          <a:xfrm>
            <a:off x="189186" y="4808483"/>
            <a:ext cx="2175642" cy="1781503"/>
          </a:xfrm>
          <a:prstGeom prst="rect">
            <a:avLst/>
          </a:prstGeom>
          <a:ln w="0">
            <a:noFill/>
          </a:ln>
        </p:spPr>
      </p:pic>
      <p:pic>
        <p:nvPicPr>
          <p:cNvPr id="263" name="Google Shape;229;g12a610856d5_2_0"/>
          <p:cNvPicPr/>
          <p:nvPr/>
        </p:nvPicPr>
        <p:blipFill>
          <a:blip r:embed="rId4"/>
          <a:stretch/>
        </p:blipFill>
        <p:spPr>
          <a:xfrm>
            <a:off x="9614520" y="3072240"/>
            <a:ext cx="2309760" cy="2046600"/>
          </a:xfrm>
          <a:prstGeom prst="rect">
            <a:avLst/>
          </a:prstGeom>
          <a:ln w="0">
            <a:noFill/>
          </a:ln>
        </p:spPr>
      </p:pic>
      <p:pic>
        <p:nvPicPr>
          <p:cNvPr id="264" name="Google Shape;230;g12a610856d5_2_0"/>
          <p:cNvPicPr/>
          <p:nvPr/>
        </p:nvPicPr>
        <p:blipFill>
          <a:blip r:embed="rId5"/>
          <a:stretch/>
        </p:blipFill>
        <p:spPr>
          <a:xfrm>
            <a:off x="237600" y="2396360"/>
            <a:ext cx="1676160" cy="2033750"/>
          </a:xfrm>
          <a:prstGeom prst="rect">
            <a:avLst/>
          </a:prstGeom>
          <a:ln w="0">
            <a:noFill/>
          </a:ln>
        </p:spPr>
      </p:pic>
      <p:sp>
        <p:nvSpPr>
          <p:cNvPr id="265" name="CasellaDiTesto 3"/>
          <p:cNvSpPr/>
          <p:nvPr/>
        </p:nvSpPr>
        <p:spPr>
          <a:xfrm>
            <a:off x="2713471" y="5960532"/>
            <a:ext cx="8145360" cy="56838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7000"/>
              </a:lnSpc>
              <a:spcAft>
                <a:spcPts val="799"/>
              </a:spcAft>
              <a:buNone/>
            </a:pPr>
            <a:r>
              <a:rPr lang="en-GB" b="1" i="1" strike="noStrike" spc="-1" dirty="0">
                <a:latin typeface="Calibri"/>
                <a:ea typeface="Calibri"/>
              </a:rPr>
              <a:t>*</a:t>
            </a:r>
            <a:r>
              <a:rPr lang="en-GB" sz="1100" i="1" strike="noStrike" spc="-1" dirty="0" err="1">
                <a:latin typeface="Calibri"/>
                <a:ea typeface="Calibri"/>
              </a:rPr>
              <a:t>R</a:t>
            </a:r>
            <a:r>
              <a:rPr lang="en-GB" sz="1100" b="0" i="1" strike="noStrike" spc="-1" dirty="0" err="1">
                <a:latin typeface="Calibri"/>
                <a:ea typeface="Calibri"/>
              </a:rPr>
              <a:t>ingraziamo</a:t>
            </a:r>
            <a:r>
              <a:rPr lang="en-GB" sz="1100" b="0" i="1" strike="noStrike" spc="-1" dirty="0">
                <a:latin typeface="Calibri"/>
                <a:ea typeface="Calibri"/>
              </a:rPr>
              <a:t> </a:t>
            </a:r>
            <a:r>
              <a:rPr lang="en-GB" sz="1100" b="0" i="1" strike="noStrike" spc="-1" dirty="0" err="1">
                <a:latin typeface="Calibri"/>
                <a:ea typeface="Calibri"/>
              </a:rPr>
              <a:t>i</a:t>
            </a:r>
            <a:r>
              <a:rPr lang="en-GB" sz="1100" b="0" i="1" strike="noStrike" spc="-1" dirty="0">
                <a:latin typeface="Calibri"/>
                <a:ea typeface="Calibri"/>
              </a:rPr>
              <a:t> </a:t>
            </a:r>
            <a:r>
              <a:rPr lang="en-GB" sz="1100" i="1" spc="-1" dirty="0" err="1">
                <a:latin typeface="Calibri"/>
                <a:ea typeface="Calibri"/>
              </a:rPr>
              <a:t>P</a:t>
            </a:r>
            <a:r>
              <a:rPr lang="en-GB" sz="1100" b="0" i="1" strike="noStrike" spc="-1" dirty="0" err="1">
                <a:latin typeface="Calibri"/>
                <a:ea typeface="Calibri"/>
              </a:rPr>
              <a:t>adri</a:t>
            </a:r>
            <a:r>
              <a:rPr lang="en-GB" sz="1100" b="0" i="1" strike="noStrike" spc="-1" dirty="0">
                <a:latin typeface="Calibri"/>
                <a:ea typeface="Calibri"/>
              </a:rPr>
              <a:t> </a:t>
            </a:r>
            <a:r>
              <a:rPr lang="en-GB" sz="1100" i="1" spc="-1" dirty="0" err="1">
                <a:latin typeface="Calibri"/>
                <a:ea typeface="Calibri"/>
              </a:rPr>
              <a:t>D</a:t>
            </a:r>
            <a:r>
              <a:rPr lang="en-GB" sz="1100" b="0" i="1" strike="noStrike" spc="-1" dirty="0" err="1">
                <a:latin typeface="Calibri"/>
                <a:ea typeface="Calibri"/>
              </a:rPr>
              <a:t>omenicani</a:t>
            </a:r>
            <a:r>
              <a:rPr lang="en-GB" sz="1100" b="0" i="1" strike="noStrike" spc="-1" dirty="0">
                <a:latin typeface="Calibri"/>
                <a:ea typeface="Calibri"/>
              </a:rPr>
              <a:t> </a:t>
            </a:r>
            <a:r>
              <a:rPr lang="en-GB" sz="1100" b="0" i="1" strike="noStrike" spc="-1" dirty="0" err="1">
                <a:latin typeface="Calibri"/>
                <a:ea typeface="Calibri"/>
              </a:rPr>
              <a:t>irlandesi</a:t>
            </a:r>
            <a:r>
              <a:rPr lang="en-GB" sz="1100" b="0" i="1" strike="noStrike" spc="-1" dirty="0">
                <a:latin typeface="Calibri"/>
                <a:ea typeface="Calibri"/>
              </a:rPr>
              <a:t> per aver </a:t>
            </a:r>
            <a:r>
              <a:rPr lang="en-GB" sz="1100" b="0" i="1" strike="noStrike" spc="-1" dirty="0" err="1">
                <a:latin typeface="Calibri"/>
                <a:ea typeface="Calibri"/>
              </a:rPr>
              <a:t>concesso</a:t>
            </a:r>
            <a:r>
              <a:rPr lang="en-GB" sz="1100" b="0" i="1" strike="noStrike" spc="-1" dirty="0">
                <a:latin typeface="Calibri"/>
                <a:ea typeface="Calibri"/>
              </a:rPr>
              <a:t> </a:t>
            </a:r>
            <a:r>
              <a:rPr lang="en-GB" sz="1100" b="0" i="1" strike="noStrike" spc="-1" dirty="0" err="1">
                <a:latin typeface="Calibri"/>
                <a:ea typeface="Calibri"/>
              </a:rPr>
              <a:t>l’attività</a:t>
            </a:r>
            <a:r>
              <a:rPr lang="en-GB" sz="1100" b="0" i="1" strike="noStrike" spc="-1" dirty="0">
                <a:latin typeface="Calibri"/>
                <a:ea typeface="Calibri"/>
              </a:rPr>
              <a:t> </a:t>
            </a:r>
            <a:r>
              <a:rPr lang="en-GB" sz="1100" b="0" i="1" strike="noStrike" spc="-1" dirty="0" err="1">
                <a:latin typeface="Calibri"/>
                <a:ea typeface="Calibri"/>
              </a:rPr>
              <a:t>scientifica</a:t>
            </a:r>
            <a:r>
              <a:rPr lang="en-GB" sz="1100" b="0" i="1" strike="noStrike" spc="-1" dirty="0">
                <a:latin typeface="Calibri"/>
                <a:ea typeface="Calibri"/>
              </a:rPr>
              <a:t> </a:t>
            </a:r>
            <a:r>
              <a:rPr lang="en-GB" sz="1100" b="0" i="1" strike="noStrike" spc="-1" dirty="0" err="1">
                <a:latin typeface="Calibri"/>
                <a:ea typeface="Calibri"/>
              </a:rPr>
              <a:t>nella</a:t>
            </a:r>
            <a:r>
              <a:rPr lang="en-GB" sz="1100" b="0" i="1" strike="noStrike" spc="-1" dirty="0">
                <a:latin typeface="Calibri"/>
                <a:ea typeface="Calibri"/>
              </a:rPr>
              <a:t> Basilica ed il Dr. Di Gregorio per </a:t>
            </a:r>
            <a:r>
              <a:rPr lang="en-GB" sz="1100" b="0" i="1" strike="noStrike" spc="-1" dirty="0" err="1">
                <a:latin typeface="Calibri"/>
                <a:ea typeface="Calibri"/>
              </a:rPr>
              <a:t>averci</a:t>
            </a:r>
            <a:r>
              <a:rPr lang="en-GB" sz="1100" b="0" i="1" strike="noStrike" spc="-1" dirty="0">
                <a:latin typeface="Calibri"/>
                <a:ea typeface="Calibri"/>
              </a:rPr>
              <a:t> </a:t>
            </a:r>
            <a:r>
              <a:rPr lang="en-GB" sz="1100" b="0" i="1" strike="noStrike" spc="-1" dirty="0" err="1">
                <a:latin typeface="Calibri"/>
                <a:ea typeface="Calibri"/>
              </a:rPr>
              <a:t>messo</a:t>
            </a:r>
            <a:r>
              <a:rPr lang="en-GB" sz="1100" b="0" i="1" strike="noStrike" spc="-1" dirty="0">
                <a:latin typeface="Calibri"/>
                <a:ea typeface="Calibri"/>
              </a:rPr>
              <a:t> in </a:t>
            </a:r>
            <a:r>
              <a:rPr lang="en-GB" sz="1100" b="0" i="1" strike="noStrike" spc="-1" dirty="0" err="1">
                <a:latin typeface="Calibri"/>
                <a:ea typeface="Calibri"/>
              </a:rPr>
              <a:t>contatto</a:t>
            </a:r>
            <a:r>
              <a:rPr lang="en-GB" sz="1100" b="0" i="1" strike="noStrike" spc="-1" dirty="0">
                <a:latin typeface="Calibri"/>
                <a:ea typeface="Calibri"/>
              </a:rPr>
              <a:t> con </a:t>
            </a:r>
            <a:r>
              <a:rPr lang="en-GB" sz="1100" b="0" i="1" strike="noStrike" spc="-1" dirty="0" err="1">
                <a:latin typeface="Calibri"/>
                <a:ea typeface="Calibri"/>
              </a:rPr>
              <a:t>i</a:t>
            </a:r>
            <a:r>
              <a:rPr lang="en-GB" sz="1100" b="0" i="1" strike="noStrike" spc="-1" dirty="0">
                <a:latin typeface="Calibri"/>
                <a:ea typeface="Calibri"/>
              </a:rPr>
              <a:t> </a:t>
            </a:r>
            <a:r>
              <a:rPr lang="en-GB" sz="1100" b="0" i="1" strike="noStrike" spc="-1" dirty="0" err="1">
                <a:latin typeface="Calibri"/>
                <a:ea typeface="Calibri"/>
              </a:rPr>
              <a:t>rettori</a:t>
            </a:r>
            <a:r>
              <a:rPr lang="en-GB" sz="1100" b="0" i="1" strike="noStrike" spc="-1" dirty="0">
                <a:latin typeface="Calibri"/>
                <a:ea typeface="Calibri"/>
              </a:rPr>
              <a:t> </a:t>
            </a:r>
            <a:r>
              <a:rPr lang="en-GB" sz="1100" b="0" i="1" strike="noStrike" spc="-1" dirty="0" err="1">
                <a:latin typeface="Calibri"/>
                <a:ea typeface="Calibri"/>
              </a:rPr>
              <a:t>della</a:t>
            </a:r>
            <a:r>
              <a:rPr lang="en-GB" sz="1100" b="0" i="1" strike="noStrike" spc="-1" dirty="0">
                <a:latin typeface="Calibri"/>
                <a:ea typeface="Calibri"/>
              </a:rPr>
              <a:t> Basilica.</a:t>
            </a:r>
            <a:endParaRPr lang="it-IT" sz="1100" b="0" strike="noStrike" spc="-1" dirty="0">
              <a:latin typeface="Arial"/>
            </a:endParaRPr>
          </a:p>
        </p:txBody>
      </p:sp>
      <p:sp>
        <p:nvSpPr>
          <p:cNvPr id="2" name="Segnaposto piè di pagina 1">
            <a:extLst>
              <a:ext uri="{FF2B5EF4-FFF2-40B4-BE49-F238E27FC236}">
                <a16:creationId xmlns:a16="http://schemas.microsoft.com/office/drawing/2014/main" xmlns="" id="{9AA5EB33-152C-D599-7C33-9E45E3CB0121}"/>
              </a:ext>
            </a:extLst>
          </p:cNvPr>
          <p:cNvSpPr>
            <a:spLocks noGrp="1"/>
          </p:cNvSpPr>
          <p:nvPr>
            <p:ph type="ftr" sz="quarter" idx="11"/>
          </p:nvPr>
        </p:nvSpPr>
        <p:spPr>
          <a:xfrm>
            <a:off x="6809709" y="6492875"/>
            <a:ext cx="7543800" cy="365125"/>
          </a:xfrm>
        </p:spPr>
        <p:txBody>
          <a:bodyPr/>
          <a:lstStyle/>
          <a:p>
            <a:r>
              <a:rPr lang="it-IT" dirty="0">
                <a:solidFill>
                  <a:schemeClr val="tx1"/>
                </a:solidFill>
              </a:rPr>
              <a:t>PCTO EEE. Liceo Cavour. Raggi Cosmici e Monumenti Romani. A.S. 2023 - 2024</a:t>
            </a:r>
          </a:p>
        </p:txBody>
      </p:sp>
    </p:spTree>
    <p:extLst>
      <p:ext uri="{BB962C8B-B14F-4D97-AF65-F5344CB8AC3E}">
        <p14:creationId xmlns:p14="http://schemas.microsoft.com/office/powerpoint/2010/main" val="36809822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Google Shape;235;g12c418de12e_0_0"/>
          <p:cNvSpPr/>
          <p:nvPr/>
        </p:nvSpPr>
        <p:spPr>
          <a:xfrm>
            <a:off x="1175657" y="221271"/>
            <a:ext cx="9727483" cy="738664"/>
          </a:xfrm>
          <a:prstGeom prst="rect">
            <a:avLst/>
          </a:prstGeom>
          <a:noFill/>
          <a:ln w="0">
            <a:noFill/>
          </a:ln>
        </p:spPr>
        <p:style>
          <a:lnRef idx="0">
            <a:scrgbClr r="0" g="0" b="0"/>
          </a:lnRef>
          <a:fillRef idx="0">
            <a:scrgbClr r="0" g="0" b="0"/>
          </a:fillRef>
          <a:effectRef idx="0">
            <a:scrgbClr r="0" g="0" b="0"/>
          </a:effectRef>
          <a:fontRef idx="minor"/>
        </p:style>
        <p:txBody>
          <a:bodyPr wrap="square" tIns="91440" bIns="91440" anchor="t">
            <a:spAutoFit/>
          </a:bodyPr>
          <a:lstStyle/>
          <a:p>
            <a:pPr>
              <a:lnSpc>
                <a:spcPct val="100000"/>
              </a:lnSpc>
              <a:buNone/>
              <a:tabLst>
                <a:tab pos="0" algn="l"/>
              </a:tabLst>
            </a:pPr>
            <a:r>
              <a:rPr lang="it-IT" sz="3600" strike="noStrike" spc="-1" dirty="0">
                <a:ea typeface="Arial"/>
              </a:rPr>
              <a:t>RILEVANZA STORICA </a:t>
            </a:r>
            <a:r>
              <a:rPr lang="it-IT" sz="3600" strike="noStrike" spc="-1" dirty="0" err="1">
                <a:ea typeface="Arial"/>
              </a:rPr>
              <a:t>DI</a:t>
            </a:r>
            <a:r>
              <a:rPr lang="it-IT" sz="3600" strike="noStrike" spc="-1" dirty="0">
                <a:ea typeface="Arial"/>
              </a:rPr>
              <a:t> SAN CLEMENTE</a:t>
            </a:r>
            <a:endParaRPr lang="it-IT" sz="3600" strike="noStrike" spc="-1" dirty="0"/>
          </a:p>
        </p:txBody>
      </p:sp>
      <p:pic>
        <p:nvPicPr>
          <p:cNvPr id="267" name="Google Shape;236;g12c418de12e_0_0"/>
          <p:cNvPicPr/>
          <p:nvPr/>
        </p:nvPicPr>
        <p:blipFill>
          <a:blip r:embed="rId2"/>
          <a:stretch/>
        </p:blipFill>
        <p:spPr>
          <a:xfrm>
            <a:off x="173160" y="1153080"/>
            <a:ext cx="7292160" cy="2365200"/>
          </a:xfrm>
          <a:prstGeom prst="rect">
            <a:avLst/>
          </a:prstGeom>
          <a:ln w="0">
            <a:noFill/>
          </a:ln>
        </p:spPr>
      </p:pic>
      <p:sp>
        <p:nvSpPr>
          <p:cNvPr id="268" name="Google Shape;237;g12c418de12e_0_0"/>
          <p:cNvSpPr/>
          <p:nvPr/>
        </p:nvSpPr>
        <p:spPr>
          <a:xfrm>
            <a:off x="4531320" y="1751400"/>
            <a:ext cx="501840" cy="399960"/>
          </a:xfrm>
          <a:prstGeom prst="rect">
            <a:avLst/>
          </a:prstGeom>
          <a:noFill/>
          <a:ln w="0">
            <a:noFill/>
          </a:ln>
        </p:spPr>
        <p:style>
          <a:lnRef idx="0">
            <a:scrgbClr r="0" g="0" b="0"/>
          </a:lnRef>
          <a:fillRef idx="0">
            <a:scrgbClr r="0" g="0" b="0"/>
          </a:fillRef>
          <a:effectRef idx="0">
            <a:scrgbClr r="0" g="0" b="0"/>
          </a:effectRef>
          <a:fontRef idx="minor"/>
        </p:style>
      </p:sp>
      <p:sp>
        <p:nvSpPr>
          <p:cNvPr id="269" name="Google Shape;238;g12c418de12e_0_0"/>
          <p:cNvSpPr/>
          <p:nvPr/>
        </p:nvSpPr>
        <p:spPr>
          <a:xfrm>
            <a:off x="7685760" y="1066800"/>
            <a:ext cx="4231920" cy="2476857"/>
          </a:xfrm>
          <a:prstGeom prst="rect">
            <a:avLst/>
          </a:prstGeom>
          <a:noFill/>
          <a:ln w="0">
            <a:noFill/>
          </a:ln>
        </p:spPr>
        <p:style>
          <a:lnRef idx="0">
            <a:scrgbClr r="0" g="0" b="0"/>
          </a:lnRef>
          <a:fillRef idx="0">
            <a:scrgbClr r="0" g="0" b="0"/>
          </a:fillRef>
          <a:effectRef idx="0">
            <a:scrgbClr r="0" g="0" b="0"/>
          </a:effectRef>
          <a:fontRef idx="minor"/>
        </p:style>
        <p:txBody>
          <a:bodyPr wrap="square" tIns="91440" bIns="91440" anchor="t">
            <a:spAutoFit/>
          </a:bodyPr>
          <a:lstStyle/>
          <a:p>
            <a:pPr algn="just">
              <a:lnSpc>
                <a:spcPct val="100000"/>
              </a:lnSpc>
              <a:buNone/>
              <a:tabLst>
                <a:tab pos="0" algn="l"/>
              </a:tabLst>
            </a:pPr>
            <a:r>
              <a:rPr lang="it-IT" sz="1600" b="0" strike="noStrike" spc="-1" dirty="0">
                <a:ea typeface="Arial"/>
              </a:rPr>
              <a:t>La Basilica inferiore paleocristiana (del IV secolo d.C.) custodisce una delle maggiori collezioni di pitture murali altomedievali (dall’</a:t>
            </a:r>
            <a:r>
              <a:rPr lang="it-IT" sz="1600" b="0" strike="noStrike" spc="-1" dirty="0" err="1">
                <a:ea typeface="Arial"/>
              </a:rPr>
              <a:t>VIII</a:t>
            </a:r>
            <a:r>
              <a:rPr lang="it-IT" sz="1600" b="0" strike="noStrike" spc="-1" dirty="0">
                <a:ea typeface="Arial"/>
              </a:rPr>
              <a:t> al XIII secolo) di  Roma.</a:t>
            </a:r>
          </a:p>
          <a:p>
            <a:pPr algn="just">
              <a:lnSpc>
                <a:spcPct val="100000"/>
              </a:lnSpc>
              <a:buNone/>
              <a:tabLst>
                <a:tab pos="0" algn="l"/>
              </a:tabLst>
            </a:pPr>
            <a:endParaRPr lang="it-IT" sz="1600" b="0" strike="noStrike" spc="-1" dirty="0">
              <a:ea typeface="Arial"/>
            </a:endParaRPr>
          </a:p>
          <a:p>
            <a:pPr algn="just">
              <a:lnSpc>
                <a:spcPct val="100000"/>
              </a:lnSpc>
              <a:buNone/>
              <a:tabLst>
                <a:tab pos="0" algn="l"/>
              </a:tabLst>
            </a:pPr>
            <a:r>
              <a:rPr lang="it-IT" sz="1600" b="0" strike="noStrike" spc="-1" dirty="0">
                <a:ea typeface="Arial"/>
              </a:rPr>
              <a:t>Le parole inserite in questo affresco segnano il passaggio dal  latino all’italiano.</a:t>
            </a:r>
            <a:endParaRPr lang="it-IT" sz="1600" b="0" strike="noStrike" spc="-1" dirty="0"/>
          </a:p>
        </p:txBody>
      </p:sp>
      <p:pic>
        <p:nvPicPr>
          <p:cNvPr id="270" name="Google Shape;239;g12c418de12e_0_0"/>
          <p:cNvPicPr/>
          <p:nvPr/>
        </p:nvPicPr>
        <p:blipFill>
          <a:blip r:embed="rId3"/>
          <a:stretch/>
        </p:blipFill>
        <p:spPr>
          <a:xfrm>
            <a:off x="7465680" y="3626280"/>
            <a:ext cx="4442040" cy="3138120"/>
          </a:xfrm>
          <a:prstGeom prst="rect">
            <a:avLst/>
          </a:prstGeom>
          <a:ln w="0">
            <a:noFill/>
          </a:ln>
        </p:spPr>
      </p:pic>
      <p:sp>
        <p:nvSpPr>
          <p:cNvPr id="271" name="Google Shape;240;g12c418de12e_0_0"/>
          <p:cNvSpPr/>
          <p:nvPr/>
        </p:nvSpPr>
        <p:spPr>
          <a:xfrm>
            <a:off x="471240" y="4298400"/>
            <a:ext cx="6276240" cy="1231106"/>
          </a:xfrm>
          <a:prstGeom prst="rect">
            <a:avLst/>
          </a:prstGeom>
          <a:noFill/>
          <a:ln w="0">
            <a:noFill/>
          </a:ln>
        </p:spPr>
        <p:style>
          <a:lnRef idx="0">
            <a:scrgbClr r="0" g="0" b="0"/>
          </a:lnRef>
          <a:fillRef idx="0">
            <a:scrgbClr r="0" g="0" b="0"/>
          </a:fillRef>
          <a:effectRef idx="0">
            <a:scrgbClr r="0" g="0" b="0"/>
          </a:effectRef>
          <a:fontRef idx="minor"/>
        </p:style>
        <p:txBody>
          <a:bodyPr tIns="91440" bIns="91440" anchor="t">
            <a:spAutoFit/>
          </a:bodyPr>
          <a:lstStyle/>
          <a:p>
            <a:pPr algn="just">
              <a:lnSpc>
                <a:spcPct val="100000"/>
              </a:lnSpc>
              <a:buNone/>
              <a:tabLst>
                <a:tab pos="0" algn="l"/>
              </a:tabLst>
            </a:pPr>
            <a:r>
              <a:rPr lang="it-IT" sz="1600" spc="-1" dirty="0">
                <a:ea typeface="Arial"/>
              </a:rPr>
              <a:t>Nel cortile </a:t>
            </a:r>
            <a:r>
              <a:rPr lang="it-IT" sz="1600" b="0" strike="noStrike" spc="-1" dirty="0">
                <a:ea typeface="Arial"/>
              </a:rPr>
              <a:t>della </a:t>
            </a:r>
            <a:r>
              <a:rPr lang="it-IT" sz="1600" b="0" i="1" strike="noStrike" spc="-1" dirty="0" err="1">
                <a:ea typeface="Arial"/>
              </a:rPr>
              <a:t>domus</a:t>
            </a:r>
            <a:r>
              <a:rPr lang="it-IT" sz="1600" b="0" strike="noStrike" spc="-1" dirty="0">
                <a:ea typeface="Arial"/>
              </a:rPr>
              <a:t>  romana del  I secolo  d. C. un ambiente a volta simile ad </a:t>
            </a:r>
            <a:r>
              <a:rPr lang="it-IT" sz="1600" spc="-1" dirty="0">
                <a:ea typeface="Arial"/>
              </a:rPr>
              <a:t>una grotta,  verso la fine del</a:t>
            </a:r>
            <a:r>
              <a:rPr lang="it-IT" sz="1600" b="0" strike="noStrike" spc="-1" dirty="0">
                <a:ea typeface="Arial"/>
              </a:rPr>
              <a:t> II secolo d.C., fu trasformato </a:t>
            </a:r>
            <a:r>
              <a:rPr lang="it-IT" sz="1600" spc="-1" dirty="0">
                <a:ea typeface="Arial"/>
              </a:rPr>
              <a:t>in un</a:t>
            </a:r>
            <a:r>
              <a:rPr lang="it-IT" sz="1600" b="0" strike="noStrike" spc="-1" dirty="0">
                <a:ea typeface="Arial"/>
              </a:rPr>
              <a:t> Mitreo,  tempio dedicato al culto del dio Mitra</a:t>
            </a:r>
            <a:r>
              <a:rPr lang="it-IT" sz="2000" b="0" strike="noStrike" spc="-1" dirty="0">
                <a:ea typeface="Arial"/>
              </a:rPr>
              <a:t>.</a:t>
            </a:r>
            <a:endParaRPr lang="it-IT" sz="2000" b="0" strike="noStrike" spc="-1" dirty="0"/>
          </a:p>
        </p:txBody>
      </p:sp>
      <p:sp>
        <p:nvSpPr>
          <p:cNvPr id="2" name="Segnaposto piè di pagina 1">
            <a:extLst>
              <a:ext uri="{FF2B5EF4-FFF2-40B4-BE49-F238E27FC236}">
                <a16:creationId xmlns:a16="http://schemas.microsoft.com/office/drawing/2014/main" xmlns="" id="{D41B7810-47BF-D806-9406-FD0647943DE6}"/>
              </a:ext>
            </a:extLst>
          </p:cNvPr>
          <p:cNvSpPr>
            <a:spLocks noGrp="1"/>
          </p:cNvSpPr>
          <p:nvPr>
            <p:ph type="ftr" sz="quarter" idx="11"/>
          </p:nvPr>
        </p:nvSpPr>
        <p:spPr/>
        <p:txBody>
          <a:bodyPr/>
          <a:lstStyle/>
          <a:p>
            <a:r>
              <a:rPr lang="it-IT" dirty="0">
                <a:solidFill>
                  <a:schemeClr val="tx1"/>
                </a:solidFill>
              </a:rPr>
              <a:t>PCTO EEE. Liceo Cavour. Raggi Cosmici e Monumenti Romani. A.S. 2023 - 2024</a:t>
            </a:r>
          </a:p>
        </p:txBody>
      </p:sp>
    </p:spTree>
    <p:extLst>
      <p:ext uri="{BB962C8B-B14F-4D97-AF65-F5344CB8AC3E}">
        <p14:creationId xmlns:p14="http://schemas.microsoft.com/office/powerpoint/2010/main" val="17030335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Google Shape;255;g12a610856d5_0_5"/>
          <p:cNvSpPr/>
          <p:nvPr/>
        </p:nvSpPr>
        <p:spPr>
          <a:xfrm>
            <a:off x="133920" y="80280"/>
            <a:ext cx="11787120" cy="692280"/>
          </a:xfrm>
          <a:prstGeom prst="rect">
            <a:avLst/>
          </a:prstGeom>
          <a:noFill/>
          <a:ln w="0">
            <a:noFill/>
          </a:ln>
        </p:spPr>
        <p:style>
          <a:lnRef idx="0">
            <a:scrgbClr r="0" g="0" b="0"/>
          </a:lnRef>
          <a:fillRef idx="0">
            <a:scrgbClr r="0" g="0" b="0"/>
          </a:fillRef>
          <a:effectRef idx="0">
            <a:scrgbClr r="0" g="0" b="0"/>
          </a:effectRef>
          <a:fontRef idx="minor"/>
        </p:style>
      </p:sp>
      <p:graphicFrame>
        <p:nvGraphicFramePr>
          <p:cNvPr id="275" name="Google Shape;258;g12a610856d5_0_5"/>
          <p:cNvGraphicFramePr/>
          <p:nvPr>
            <p:extLst>
              <p:ext uri="{D42A27DB-BD31-4B8C-83A1-F6EECF244321}">
                <p14:modId xmlns:p14="http://schemas.microsoft.com/office/powerpoint/2010/main" val="850278482"/>
              </p:ext>
            </p:extLst>
          </p:nvPr>
        </p:nvGraphicFramePr>
        <p:xfrm>
          <a:off x="7247467" y="677333"/>
          <a:ext cx="4250266" cy="1481824"/>
        </p:xfrm>
        <a:graphic>
          <a:graphicData uri="http://schemas.openxmlformats.org/drawingml/2006/table">
            <a:tbl>
              <a:tblPr/>
              <a:tblGrid>
                <a:gridCol w="1288887">
                  <a:extLst>
                    <a:ext uri="{9D8B030D-6E8A-4147-A177-3AD203B41FA5}">
                      <a16:colId xmlns:a16="http://schemas.microsoft.com/office/drawing/2014/main" xmlns="" val="20000"/>
                    </a:ext>
                  </a:extLst>
                </a:gridCol>
                <a:gridCol w="1064846">
                  <a:extLst>
                    <a:ext uri="{9D8B030D-6E8A-4147-A177-3AD203B41FA5}">
                      <a16:colId xmlns:a16="http://schemas.microsoft.com/office/drawing/2014/main" xmlns="" val="20001"/>
                    </a:ext>
                  </a:extLst>
                </a:gridCol>
                <a:gridCol w="1049867">
                  <a:extLst>
                    <a:ext uri="{9D8B030D-6E8A-4147-A177-3AD203B41FA5}">
                      <a16:colId xmlns:a16="http://schemas.microsoft.com/office/drawing/2014/main" xmlns="" val="20002"/>
                    </a:ext>
                  </a:extLst>
                </a:gridCol>
                <a:gridCol w="846666">
                  <a:extLst>
                    <a:ext uri="{9D8B030D-6E8A-4147-A177-3AD203B41FA5}">
                      <a16:colId xmlns:a16="http://schemas.microsoft.com/office/drawing/2014/main" xmlns="" val="20003"/>
                    </a:ext>
                  </a:extLst>
                </a:gridCol>
              </a:tblGrid>
              <a:tr h="398090">
                <a:tc>
                  <a:txBody>
                    <a:bodyPr/>
                    <a:lstStyle/>
                    <a:p>
                      <a:pPr algn="ctr">
                        <a:lnSpc>
                          <a:spcPct val="115000"/>
                        </a:lnSpc>
                        <a:buNone/>
                        <a:tabLst>
                          <a:tab pos="0" algn="l"/>
                        </a:tabLst>
                      </a:pPr>
                      <a:endParaRPr lang="it-IT" sz="1100" b="0" strike="noStrike" spc="-1" dirty="0">
                        <a:solidFill>
                          <a:schemeClr val="tx1"/>
                        </a:solidFill>
                        <a:latin typeface="+mn-lt"/>
                      </a:endParaRPr>
                    </a:p>
                  </a:txBody>
                  <a:tcPr marL="28440" marR="28440" anchor="b">
                    <a:lnL w="9360">
                      <a:solidFill>
                        <a:srgbClr val="000000"/>
                      </a:solidFill>
                    </a:lnL>
                    <a:lnR w="9360" cap="flat" cmpd="sng" algn="ctr">
                      <a:solidFill>
                        <a:srgbClr val="000000"/>
                      </a:solidFill>
                      <a:prstDash val="solid"/>
                      <a:round/>
                      <a:headEnd type="none" w="med" len="med"/>
                      <a:tailEnd type="none" w="med" len="med"/>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100" b="0" strike="noStrike" spc="-1" dirty="0">
                          <a:solidFill>
                            <a:schemeClr val="tx1"/>
                          </a:solidFill>
                          <a:latin typeface="+mn-lt"/>
                        </a:rPr>
                        <a:t>Serie</a:t>
                      </a:r>
                      <a:r>
                        <a:rPr lang="it-IT" sz="1100" b="0" strike="noStrike" spc="-1" baseline="0" dirty="0">
                          <a:solidFill>
                            <a:schemeClr val="tx1"/>
                          </a:solidFill>
                          <a:latin typeface="+mn-lt"/>
                        </a:rPr>
                        <a:t> 3</a:t>
                      </a:r>
                      <a:endParaRPr lang="it-IT" sz="1100" b="0" strike="noStrike" spc="-1" dirty="0">
                        <a:solidFill>
                          <a:schemeClr val="tx1"/>
                        </a:solidFill>
                        <a:latin typeface="+mn-lt"/>
                      </a:endParaRPr>
                    </a:p>
                  </a:txBody>
                  <a:tcPr marL="28440" marR="28440" anchor="b">
                    <a:lnL w="9360" cap="flat" cmpd="sng" algn="ctr">
                      <a:solidFill>
                        <a:srgbClr val="000000"/>
                      </a:solidFill>
                      <a:prstDash val="solid"/>
                      <a:round/>
                      <a:headEnd type="none" w="med" len="med"/>
                      <a:tailEnd type="none" w="med" len="med"/>
                    </a:lnL>
                    <a:lnR w="9360" cap="flat" cmpd="sng" algn="ctr">
                      <a:solidFill>
                        <a:srgbClr val="000000"/>
                      </a:solidFill>
                      <a:prstDash val="solid"/>
                      <a:round/>
                      <a:headEnd type="none" w="med" len="med"/>
                      <a:tailEnd type="none" w="med" len="med"/>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100" b="0" strike="noStrike" spc="-1" dirty="0">
                          <a:solidFill>
                            <a:schemeClr val="tx1"/>
                          </a:solidFill>
                          <a:latin typeface="+mn-lt"/>
                        </a:rPr>
                        <a:t>Serie  2</a:t>
                      </a:r>
                    </a:p>
                  </a:txBody>
                  <a:tcPr marL="28440" marR="28440" anchor="b">
                    <a:lnL w="9360" cap="flat" cmpd="sng" algn="ctr">
                      <a:solidFill>
                        <a:srgbClr val="000000"/>
                      </a:solidFill>
                      <a:prstDash val="solid"/>
                      <a:round/>
                      <a:headEnd type="none" w="med" len="med"/>
                      <a:tailEnd type="none" w="med" len="med"/>
                    </a:lnL>
                    <a:lnR w="9360" cap="flat" cmpd="sng" algn="ctr">
                      <a:solidFill>
                        <a:srgbClr val="000000"/>
                      </a:solidFill>
                      <a:prstDash val="solid"/>
                      <a:round/>
                      <a:headEnd type="none" w="med" len="med"/>
                      <a:tailEnd type="none" w="med" len="med"/>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100" b="0" strike="noStrike" spc="-1" dirty="0">
                          <a:solidFill>
                            <a:schemeClr val="tx1"/>
                          </a:solidFill>
                          <a:latin typeface="+mn-lt"/>
                        </a:rPr>
                        <a:t>Serie 1</a:t>
                      </a:r>
                    </a:p>
                  </a:txBody>
                  <a:tcPr marL="28440" marR="28440" anchor="b">
                    <a:lnL w="9360" cap="flat" cmpd="sng" algn="ctr">
                      <a:solidFill>
                        <a:srgbClr val="000000"/>
                      </a:solidFill>
                      <a:prstDash val="solid"/>
                      <a:round/>
                      <a:headEnd type="none" w="med" len="med"/>
                      <a:tailEnd type="none" w="med" len="med"/>
                    </a:lnL>
                    <a:lnR w="9360">
                      <a:solidFill>
                        <a:srgbClr val="000000"/>
                      </a:solidFill>
                    </a:lnR>
                    <a:lnT w="9360">
                      <a:solidFill>
                        <a:srgbClr val="000000"/>
                      </a:solidFill>
                    </a:lnT>
                    <a:lnB w="9360">
                      <a:solidFill>
                        <a:srgbClr val="000000"/>
                      </a:solidFill>
                    </a:lnB>
                    <a:noFill/>
                  </a:tcPr>
                </a:tc>
                <a:extLst>
                  <a:ext uri="{0D108BD9-81ED-4DB2-BD59-A6C34878D82A}">
                    <a16:rowId xmlns:a16="http://schemas.microsoft.com/office/drawing/2014/main" xmlns="" val="10002"/>
                  </a:ext>
                </a:extLst>
              </a:tr>
              <a:tr h="398090">
                <a:tc>
                  <a:txBody>
                    <a:bodyPr/>
                    <a:lstStyle/>
                    <a:p>
                      <a:pPr algn="ctr">
                        <a:lnSpc>
                          <a:spcPct val="115000"/>
                        </a:lnSpc>
                        <a:buNone/>
                        <a:tabLst>
                          <a:tab pos="0" algn="l"/>
                        </a:tabLst>
                      </a:pPr>
                      <a:r>
                        <a:rPr lang="it-IT" sz="1100" b="1" strike="noStrike" spc="-1" dirty="0">
                          <a:solidFill>
                            <a:schemeClr val="tx1"/>
                          </a:solidFill>
                          <a:latin typeface="+mn-lt"/>
                        </a:rPr>
                        <a:t>Media</a:t>
                      </a:r>
                      <a:endParaRPr lang="it-IT" sz="1100" b="0" strike="noStrike" spc="-1" dirty="0">
                        <a:solidFill>
                          <a:schemeClr val="tx1"/>
                        </a:solidFill>
                        <a:latin typeface="+mn-lt"/>
                      </a:endParaRPr>
                    </a:p>
                  </a:txBody>
                  <a:tcPr marL="28440" marR="28440" anchor="b">
                    <a:lnL w="9360">
                      <a:solidFill>
                        <a:srgbClr val="000000"/>
                      </a:solidFill>
                    </a:lnL>
                    <a:lnR w="9360">
                      <a:solidFill>
                        <a:srgbClr val="000000"/>
                      </a:solidFill>
                    </a:lnR>
                    <a:lnT w="9360" cap="flat" cmpd="sng" algn="ctr">
                      <a:solidFill>
                        <a:srgbClr val="000000"/>
                      </a:solidFill>
                      <a:prstDash val="solid"/>
                      <a:round/>
                      <a:headEnd type="none" w="med" len="med"/>
                      <a:tailEnd type="none" w="med" len="med"/>
                    </a:lnT>
                    <a:lnB w="9360">
                      <a:solidFill>
                        <a:srgbClr val="000000"/>
                      </a:solidFill>
                    </a:lnB>
                    <a:noFill/>
                  </a:tcPr>
                </a:tc>
                <a:tc>
                  <a:txBody>
                    <a:bodyPr/>
                    <a:lstStyle/>
                    <a:p>
                      <a:pPr algn="ctr">
                        <a:lnSpc>
                          <a:spcPct val="115000"/>
                        </a:lnSpc>
                        <a:buNone/>
                        <a:tabLst>
                          <a:tab pos="0" algn="l"/>
                        </a:tabLst>
                      </a:pPr>
                      <a:r>
                        <a:rPr lang="it-IT" sz="1100" b="1" strike="noStrike" spc="-1" dirty="0">
                          <a:solidFill>
                            <a:schemeClr val="tx1"/>
                          </a:solidFill>
                          <a:latin typeface="+mn-lt"/>
                          <a:ea typeface="Arial"/>
                        </a:rPr>
                        <a:t>56</a:t>
                      </a:r>
                      <a:endParaRPr lang="it-IT" sz="1100" b="0" strike="noStrike" spc="-1" dirty="0">
                        <a:solidFill>
                          <a:schemeClr val="tx1"/>
                        </a:solidFill>
                        <a:latin typeface="+mn-lt"/>
                      </a:endParaRPr>
                    </a:p>
                  </a:txBody>
                  <a:tcPr marL="28440" marR="28440" anchor="b">
                    <a:lnL w="9360">
                      <a:solidFill>
                        <a:srgbClr val="000000"/>
                      </a:solidFill>
                    </a:lnL>
                    <a:lnR w="9360">
                      <a:solidFill>
                        <a:srgbClr val="000000"/>
                      </a:solidFill>
                    </a:lnR>
                    <a:lnT w="9360" cap="flat" cmpd="sng" algn="ctr">
                      <a:solidFill>
                        <a:srgbClr val="000000"/>
                      </a:solidFill>
                      <a:prstDash val="solid"/>
                      <a:round/>
                      <a:headEnd type="none" w="med" len="med"/>
                      <a:tailEnd type="none" w="med" len="med"/>
                    </a:lnT>
                    <a:lnB w="9360">
                      <a:solidFill>
                        <a:srgbClr val="000000"/>
                      </a:solidFill>
                    </a:lnB>
                    <a:noFill/>
                  </a:tcPr>
                </a:tc>
                <a:tc>
                  <a:txBody>
                    <a:bodyPr/>
                    <a:lstStyle/>
                    <a:p>
                      <a:pPr algn="ctr">
                        <a:lnSpc>
                          <a:spcPct val="115000"/>
                        </a:lnSpc>
                        <a:buNone/>
                        <a:tabLst>
                          <a:tab pos="0" algn="l"/>
                        </a:tabLst>
                      </a:pPr>
                      <a:r>
                        <a:rPr lang="it-IT" sz="1100" b="1" strike="noStrike" spc="-1" dirty="0">
                          <a:solidFill>
                            <a:schemeClr val="tx1"/>
                          </a:solidFill>
                          <a:latin typeface="+mn-lt"/>
                          <a:ea typeface="Arial"/>
                        </a:rPr>
                        <a:t>23</a:t>
                      </a:r>
                      <a:endParaRPr lang="it-IT" sz="1100" b="0" strike="noStrike" spc="-1" dirty="0">
                        <a:solidFill>
                          <a:schemeClr val="tx1"/>
                        </a:solidFill>
                        <a:latin typeface="+mn-lt"/>
                      </a:endParaRPr>
                    </a:p>
                  </a:txBody>
                  <a:tcPr marL="28440" marR="28440" anchor="b">
                    <a:lnL w="9360">
                      <a:solidFill>
                        <a:srgbClr val="000000"/>
                      </a:solidFill>
                    </a:lnL>
                    <a:lnR w="9360">
                      <a:solidFill>
                        <a:srgbClr val="000000"/>
                      </a:solidFill>
                    </a:lnR>
                    <a:lnT w="9360" cap="flat" cmpd="sng" algn="ctr">
                      <a:solidFill>
                        <a:srgbClr val="000000"/>
                      </a:solidFill>
                      <a:prstDash val="solid"/>
                      <a:round/>
                      <a:headEnd type="none" w="med" len="med"/>
                      <a:tailEnd type="none" w="med" len="med"/>
                    </a:lnT>
                    <a:lnB w="9360">
                      <a:solidFill>
                        <a:srgbClr val="000000"/>
                      </a:solidFill>
                    </a:lnB>
                    <a:noFill/>
                  </a:tcPr>
                </a:tc>
                <a:tc>
                  <a:txBody>
                    <a:bodyPr/>
                    <a:lstStyle/>
                    <a:p>
                      <a:pPr algn="ctr">
                        <a:lnSpc>
                          <a:spcPct val="115000"/>
                        </a:lnSpc>
                        <a:buNone/>
                        <a:tabLst>
                          <a:tab pos="0" algn="l"/>
                        </a:tabLst>
                      </a:pPr>
                      <a:r>
                        <a:rPr lang="it-IT" sz="1100" b="1" strike="noStrike" spc="-1" dirty="0">
                          <a:solidFill>
                            <a:schemeClr val="tx1"/>
                          </a:solidFill>
                          <a:latin typeface="+mn-lt"/>
                          <a:ea typeface="Arial"/>
                        </a:rPr>
                        <a:t>28</a:t>
                      </a:r>
                      <a:endParaRPr lang="it-IT" sz="1100" b="0" strike="noStrike" spc="-1" dirty="0">
                        <a:solidFill>
                          <a:schemeClr val="tx1"/>
                        </a:solidFill>
                        <a:latin typeface="+mn-lt"/>
                      </a:endParaRPr>
                    </a:p>
                  </a:txBody>
                  <a:tcPr marL="28440" marR="28440" anchor="b">
                    <a:lnL w="9360">
                      <a:solidFill>
                        <a:srgbClr val="000000"/>
                      </a:solidFill>
                    </a:lnL>
                    <a:lnR w="9360">
                      <a:solidFill>
                        <a:srgbClr val="000000"/>
                      </a:solidFill>
                    </a:lnR>
                    <a:lnT w="9360" cap="flat" cmpd="sng" algn="ctr">
                      <a:solidFill>
                        <a:srgbClr val="000000"/>
                      </a:solidFill>
                      <a:prstDash val="solid"/>
                      <a:round/>
                      <a:headEnd type="none" w="med" len="med"/>
                      <a:tailEnd type="none" w="med" len="med"/>
                    </a:lnT>
                    <a:lnB w="9360">
                      <a:solidFill>
                        <a:srgbClr val="000000"/>
                      </a:solidFill>
                    </a:lnB>
                    <a:noFill/>
                  </a:tcPr>
                </a:tc>
                <a:extLst>
                  <a:ext uri="{0D108BD9-81ED-4DB2-BD59-A6C34878D82A}">
                    <a16:rowId xmlns:a16="http://schemas.microsoft.com/office/drawing/2014/main" xmlns="" val="10000"/>
                  </a:ext>
                </a:extLst>
              </a:tr>
              <a:tr h="685644">
                <a:tc>
                  <a:txBody>
                    <a:bodyPr/>
                    <a:lstStyle/>
                    <a:p>
                      <a:pPr algn="ctr">
                        <a:lnSpc>
                          <a:spcPct val="115000"/>
                        </a:lnSpc>
                        <a:buNone/>
                        <a:tabLst>
                          <a:tab pos="0" algn="l"/>
                        </a:tabLst>
                      </a:pPr>
                      <a:r>
                        <a:rPr lang="it-IT" sz="1100" b="1" strike="noStrike" spc="-1" dirty="0">
                          <a:solidFill>
                            <a:schemeClr val="tx1"/>
                          </a:solidFill>
                          <a:latin typeface="+mn-lt"/>
                        </a:rPr>
                        <a:t>Deviazione Standard</a:t>
                      </a:r>
                      <a:endParaRPr lang="it-IT" sz="1100" b="0" strike="noStrike" spc="-1" dirty="0">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100" b="1" strike="noStrike" spc="-1" dirty="0">
                          <a:solidFill>
                            <a:schemeClr val="tx1"/>
                          </a:solidFill>
                          <a:latin typeface="+mn-lt"/>
                          <a:ea typeface="Arial"/>
                        </a:rPr>
                        <a:t>7</a:t>
                      </a:r>
                      <a:endParaRPr lang="it-IT" sz="1100" b="0" strike="noStrike" spc="-1" dirty="0">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100" b="1" strike="noStrike" spc="-1" dirty="0">
                          <a:solidFill>
                            <a:schemeClr val="tx1"/>
                          </a:solidFill>
                          <a:latin typeface="+mn-lt"/>
                          <a:ea typeface="Arial"/>
                        </a:rPr>
                        <a:t>16</a:t>
                      </a:r>
                      <a:endParaRPr lang="it-IT" sz="1100" b="0" strike="noStrike" spc="-1" dirty="0">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100" b="1" strike="noStrike" spc="-1" dirty="0">
                          <a:solidFill>
                            <a:schemeClr val="tx1"/>
                          </a:solidFill>
                          <a:latin typeface="+mn-lt"/>
                          <a:ea typeface="Arial"/>
                        </a:rPr>
                        <a:t>11</a:t>
                      </a:r>
                      <a:endParaRPr lang="it-IT" sz="1100" b="0" strike="noStrike" spc="-1" dirty="0">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extLst>
                  <a:ext uri="{0D108BD9-81ED-4DB2-BD59-A6C34878D82A}">
                    <a16:rowId xmlns:a16="http://schemas.microsoft.com/office/drawing/2014/main" xmlns="" val="10001"/>
                  </a:ext>
                </a:extLst>
              </a:tr>
            </a:tbl>
          </a:graphicData>
        </a:graphic>
      </p:graphicFrame>
      <p:sp>
        <p:nvSpPr>
          <p:cNvPr id="276" name="Google Shape;259;g12a610856d5_0_5"/>
          <p:cNvSpPr/>
          <p:nvPr/>
        </p:nvSpPr>
        <p:spPr>
          <a:xfrm>
            <a:off x="66960" y="0"/>
            <a:ext cx="7715160" cy="1138773"/>
          </a:xfrm>
          <a:prstGeom prst="rect">
            <a:avLst/>
          </a:prstGeom>
          <a:noFill/>
          <a:ln w="0">
            <a:noFill/>
          </a:ln>
        </p:spPr>
        <p:style>
          <a:lnRef idx="0">
            <a:scrgbClr r="0" g="0" b="0"/>
          </a:lnRef>
          <a:fillRef idx="0">
            <a:scrgbClr r="0" g="0" b="0"/>
          </a:fillRef>
          <a:effectRef idx="0">
            <a:scrgbClr r="0" g="0" b="0"/>
          </a:effectRef>
          <a:fontRef idx="minor"/>
        </p:style>
        <p:txBody>
          <a:bodyPr tIns="91440" bIns="91440" anchor="t">
            <a:spAutoFit/>
          </a:bodyPr>
          <a:lstStyle/>
          <a:p>
            <a:pPr>
              <a:lnSpc>
                <a:spcPct val="100000"/>
              </a:lnSpc>
              <a:buNone/>
              <a:tabLst>
                <a:tab pos="0" algn="l"/>
              </a:tabLst>
            </a:pPr>
            <a:r>
              <a:rPr lang="it-IT" sz="3200" strike="noStrike" spc="-1" dirty="0">
                <a:ea typeface="Avenir"/>
              </a:rPr>
              <a:t>LE MISURE</a:t>
            </a:r>
          </a:p>
          <a:p>
            <a:pPr>
              <a:lnSpc>
                <a:spcPct val="100000"/>
              </a:lnSpc>
              <a:buNone/>
              <a:tabLst>
                <a:tab pos="0" algn="l"/>
              </a:tabLst>
            </a:pPr>
            <a:endParaRPr lang="it-IT" sz="3000" b="0" strike="noStrike" spc="-1" dirty="0"/>
          </a:p>
        </p:txBody>
      </p:sp>
      <p:sp>
        <p:nvSpPr>
          <p:cNvPr id="277" name="CasellaDiTesto 1"/>
          <p:cNvSpPr/>
          <p:nvPr/>
        </p:nvSpPr>
        <p:spPr>
          <a:xfrm>
            <a:off x="6993467" y="2569779"/>
            <a:ext cx="4723453" cy="513190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7000"/>
              </a:lnSpc>
              <a:spcAft>
                <a:spcPts val="799"/>
              </a:spcAft>
              <a:buNone/>
            </a:pPr>
            <a:r>
              <a:rPr lang="en-GB" sz="1600" spc="-1" dirty="0">
                <a:ea typeface="Calibri"/>
              </a:rPr>
              <a:t>P</a:t>
            </a:r>
            <a:r>
              <a:rPr lang="en-GB" sz="1600" b="0" strike="noStrike" spc="-1" dirty="0">
                <a:ea typeface="Calibri"/>
              </a:rPr>
              <a:t>er </a:t>
            </a:r>
            <a:r>
              <a:rPr lang="en-GB" sz="1600" b="0" strike="noStrike" spc="-1" dirty="0" err="1">
                <a:ea typeface="Calibri"/>
              </a:rPr>
              <a:t>ogni</a:t>
            </a:r>
            <a:r>
              <a:rPr lang="en-GB" sz="1600" b="0" strike="noStrike" spc="-1" dirty="0">
                <a:ea typeface="Calibri"/>
              </a:rPr>
              <a:t> </a:t>
            </a:r>
            <a:r>
              <a:rPr lang="en-GB" sz="1600" b="0" strike="noStrike" spc="-1" dirty="0" err="1">
                <a:ea typeface="Calibri"/>
              </a:rPr>
              <a:t>livello</a:t>
            </a:r>
            <a:r>
              <a:rPr lang="en-GB" sz="1600" b="0" strike="noStrike" spc="-1" dirty="0">
                <a:ea typeface="Calibri"/>
              </a:rPr>
              <a:t> </a:t>
            </a:r>
            <a:r>
              <a:rPr lang="en-GB" sz="1600" b="0" strike="noStrike" spc="-1" dirty="0" err="1">
                <a:ea typeface="Calibri"/>
              </a:rPr>
              <a:t>sono</a:t>
            </a:r>
            <a:r>
              <a:rPr lang="en-GB" sz="1600" b="0" strike="noStrike" spc="-1" dirty="0">
                <a:ea typeface="Calibri"/>
              </a:rPr>
              <a:t> state </a:t>
            </a:r>
            <a:r>
              <a:rPr lang="en-GB" sz="1600" b="0" strike="noStrike" spc="-1" dirty="0" err="1">
                <a:ea typeface="Calibri"/>
              </a:rPr>
              <a:t>effettuate</a:t>
            </a:r>
            <a:r>
              <a:rPr lang="en-GB" sz="1600" b="0" strike="noStrike" spc="-1" dirty="0">
                <a:ea typeface="Calibri"/>
              </a:rPr>
              <a:t> 10 </a:t>
            </a:r>
            <a:r>
              <a:rPr lang="en-GB" sz="1600" b="0" strike="noStrike" spc="-1" dirty="0" err="1">
                <a:ea typeface="Calibri"/>
              </a:rPr>
              <a:t>misure</a:t>
            </a:r>
            <a:r>
              <a:rPr lang="en-GB" sz="1600" b="0" strike="noStrike" spc="-1" dirty="0">
                <a:ea typeface="Calibri"/>
              </a:rPr>
              <a:t>.</a:t>
            </a:r>
          </a:p>
          <a:p>
            <a:pPr>
              <a:lnSpc>
                <a:spcPct val="107000"/>
              </a:lnSpc>
              <a:spcAft>
                <a:spcPts val="799"/>
              </a:spcAft>
              <a:buNone/>
            </a:pPr>
            <a:r>
              <a:rPr lang="en-GB" sz="1600" spc="-1" dirty="0">
                <a:ea typeface="Calibri"/>
              </a:rPr>
              <a:t>Durante le </a:t>
            </a:r>
            <a:r>
              <a:rPr lang="en-GB" sz="1600" spc="-1" dirty="0" err="1">
                <a:ea typeface="Calibri"/>
              </a:rPr>
              <a:t>misurazioni</a:t>
            </a:r>
            <a:r>
              <a:rPr lang="en-GB" sz="1600" spc="-1" dirty="0">
                <a:ea typeface="Calibri"/>
              </a:rPr>
              <a:t> </a:t>
            </a:r>
            <a:r>
              <a:rPr lang="en-GB" sz="1600" spc="-1" dirty="0" err="1">
                <a:ea typeface="Calibri"/>
              </a:rPr>
              <a:t>sono</a:t>
            </a:r>
            <a:r>
              <a:rPr lang="en-GB" sz="1600" spc="-1" dirty="0">
                <a:ea typeface="Calibri"/>
              </a:rPr>
              <a:t> state </a:t>
            </a:r>
            <a:r>
              <a:rPr lang="en-GB" sz="1600" spc="-1" dirty="0" err="1">
                <a:ea typeface="Calibri"/>
              </a:rPr>
              <a:t>monitorate</a:t>
            </a:r>
            <a:r>
              <a:rPr lang="en-GB" sz="1600" spc="-1" dirty="0">
                <a:ea typeface="Calibri"/>
              </a:rPr>
              <a:t> </a:t>
            </a:r>
            <a:r>
              <a:rPr lang="en-GB" sz="1600" spc="-1" dirty="0" err="1">
                <a:ea typeface="Calibri"/>
              </a:rPr>
              <a:t>anche</a:t>
            </a:r>
            <a:r>
              <a:rPr lang="en-GB" sz="1600" spc="-1" dirty="0">
                <a:ea typeface="Calibri"/>
              </a:rPr>
              <a:t> </a:t>
            </a:r>
            <a:r>
              <a:rPr lang="en-GB" sz="1600" spc="-1" dirty="0" err="1">
                <a:ea typeface="Calibri"/>
              </a:rPr>
              <a:t>temperatura</a:t>
            </a:r>
            <a:r>
              <a:rPr lang="en-GB" sz="1600" spc="-1" dirty="0">
                <a:ea typeface="Calibri"/>
              </a:rPr>
              <a:t>, </a:t>
            </a:r>
            <a:r>
              <a:rPr lang="en-GB" sz="1600" spc="-1" dirty="0" err="1">
                <a:ea typeface="Calibri"/>
              </a:rPr>
              <a:t>pressione</a:t>
            </a:r>
            <a:r>
              <a:rPr lang="en-GB" sz="1600" spc="-1" dirty="0">
                <a:ea typeface="Calibri"/>
              </a:rPr>
              <a:t> e </a:t>
            </a:r>
            <a:r>
              <a:rPr lang="en-GB" sz="1600" spc="-1" dirty="0" err="1">
                <a:ea typeface="Calibri"/>
              </a:rPr>
              <a:t>umidità</a:t>
            </a:r>
            <a:r>
              <a:rPr lang="en-GB" sz="1600" spc="-1" dirty="0">
                <a:ea typeface="Calibri"/>
              </a:rPr>
              <a:t>.</a:t>
            </a:r>
          </a:p>
          <a:p>
            <a:pPr>
              <a:lnSpc>
                <a:spcPct val="107000"/>
              </a:lnSpc>
              <a:spcAft>
                <a:spcPts val="799"/>
              </a:spcAft>
              <a:buNone/>
            </a:pPr>
            <a:endParaRPr lang="en-GB" sz="1600" spc="-1" dirty="0">
              <a:ea typeface="Calibri"/>
            </a:endParaRPr>
          </a:p>
          <a:p>
            <a:pPr>
              <a:lnSpc>
                <a:spcPct val="107000"/>
              </a:lnSpc>
              <a:spcAft>
                <a:spcPts val="799"/>
              </a:spcAft>
              <a:buNone/>
            </a:pPr>
            <a:r>
              <a:rPr lang="en-GB" sz="1600" b="0" strike="noStrike" spc="-1" dirty="0">
                <a:ea typeface="Calibri"/>
              </a:rPr>
              <a:t>I </a:t>
            </a:r>
            <a:r>
              <a:rPr lang="en-GB" sz="1600" b="0" strike="noStrike" spc="-1" dirty="0" err="1">
                <a:ea typeface="Calibri"/>
              </a:rPr>
              <a:t>conteggi</a:t>
            </a:r>
            <a:r>
              <a:rPr lang="en-GB" sz="1600" b="0" strike="noStrike" spc="-1" dirty="0">
                <a:ea typeface="Calibri"/>
              </a:rPr>
              <a:t> </a:t>
            </a:r>
            <a:r>
              <a:rPr lang="en-GB" sz="1600" b="0" strike="noStrike" spc="-1" dirty="0" err="1">
                <a:ea typeface="Calibri"/>
              </a:rPr>
              <a:t>sono</a:t>
            </a:r>
            <a:r>
              <a:rPr lang="en-GB" sz="1600" b="0" strike="noStrike" spc="-1" dirty="0">
                <a:ea typeface="Calibri"/>
              </a:rPr>
              <a:t> </a:t>
            </a:r>
            <a:r>
              <a:rPr lang="en-GB" sz="1600" b="0" strike="noStrike" spc="-1" dirty="0" err="1">
                <a:ea typeface="Calibri"/>
              </a:rPr>
              <a:t>stati</a:t>
            </a:r>
            <a:r>
              <a:rPr lang="en-GB" sz="1600" b="0" strike="noStrike" spc="-1" dirty="0">
                <a:ea typeface="Calibri"/>
              </a:rPr>
              <a:t> </a:t>
            </a:r>
            <a:r>
              <a:rPr lang="en-GB" sz="1600" b="0" strike="noStrike" spc="-1" dirty="0" err="1">
                <a:ea typeface="Calibri"/>
              </a:rPr>
              <a:t>letti</a:t>
            </a:r>
            <a:r>
              <a:rPr lang="en-GB" sz="1600" b="0" strike="noStrike" spc="-1" dirty="0">
                <a:ea typeface="Calibri"/>
              </a:rPr>
              <a:t> </a:t>
            </a:r>
            <a:r>
              <a:rPr lang="en-GB" sz="1600" b="0" strike="noStrike" spc="-1" dirty="0" err="1">
                <a:ea typeface="Calibri"/>
              </a:rPr>
              <a:t>ogni</a:t>
            </a:r>
            <a:r>
              <a:rPr lang="en-GB" sz="1600" b="0" strike="noStrike" spc="-1" dirty="0">
                <a:ea typeface="Calibri"/>
              </a:rPr>
              <a:t> 120 </a:t>
            </a:r>
            <a:r>
              <a:rPr lang="en-GB" sz="1600" b="0" strike="noStrike" spc="-1" dirty="0" err="1">
                <a:ea typeface="Calibri"/>
              </a:rPr>
              <a:t>secondi</a:t>
            </a:r>
            <a:r>
              <a:rPr lang="en-GB" sz="1600" b="0" strike="noStrike" spc="-1" dirty="0">
                <a:ea typeface="Calibri"/>
              </a:rPr>
              <a:t>.</a:t>
            </a:r>
          </a:p>
          <a:p>
            <a:pPr>
              <a:lnSpc>
                <a:spcPct val="107000"/>
              </a:lnSpc>
              <a:spcAft>
                <a:spcPts val="799"/>
              </a:spcAft>
              <a:buNone/>
            </a:pPr>
            <a:r>
              <a:rPr lang="en-GB" sz="1600" spc="-1" dirty="0" err="1">
                <a:ea typeface="Calibri"/>
              </a:rPr>
              <a:t>Ogni</a:t>
            </a:r>
            <a:r>
              <a:rPr lang="en-GB" sz="1600" spc="-1" dirty="0">
                <a:ea typeface="Calibri"/>
              </a:rPr>
              <a:t> </a:t>
            </a:r>
            <a:r>
              <a:rPr lang="en-GB" sz="1600" spc="-1" dirty="0" err="1">
                <a:ea typeface="Calibri"/>
              </a:rPr>
              <a:t>valore</a:t>
            </a:r>
            <a:r>
              <a:rPr lang="en-GB" sz="1600" spc="-1" dirty="0">
                <a:ea typeface="Calibri"/>
              </a:rPr>
              <a:t> </a:t>
            </a:r>
            <a:r>
              <a:rPr lang="en-GB" sz="1600" spc="-1" dirty="0" err="1">
                <a:ea typeface="Calibri"/>
              </a:rPr>
              <a:t>dei</a:t>
            </a:r>
            <a:r>
              <a:rPr lang="en-GB" sz="1600" spc="-1" dirty="0">
                <a:ea typeface="Calibri"/>
              </a:rPr>
              <a:t>  </a:t>
            </a:r>
            <a:r>
              <a:rPr lang="en-GB" sz="1600" spc="-1" dirty="0" err="1">
                <a:ea typeface="Calibri"/>
              </a:rPr>
              <a:t>conteggi</a:t>
            </a:r>
            <a:r>
              <a:rPr lang="en-GB" sz="1600" spc="-1" dirty="0">
                <a:ea typeface="Calibri"/>
              </a:rPr>
              <a:t> </a:t>
            </a:r>
            <a:r>
              <a:rPr lang="en-GB" sz="1600" spc="-1" dirty="0" err="1">
                <a:ea typeface="Calibri"/>
              </a:rPr>
              <a:t>cumulati</a:t>
            </a:r>
            <a:r>
              <a:rPr lang="en-GB" sz="1600" spc="-1" dirty="0">
                <a:ea typeface="Calibri"/>
              </a:rPr>
              <a:t> ha </a:t>
            </a:r>
            <a:r>
              <a:rPr lang="en-GB" sz="1600" spc="-1" dirty="0" err="1">
                <a:ea typeface="Calibri"/>
              </a:rPr>
              <a:t>una</a:t>
            </a:r>
            <a:r>
              <a:rPr lang="en-GB" sz="1600" spc="-1" dirty="0">
                <a:ea typeface="Calibri"/>
              </a:rPr>
              <a:t> </a:t>
            </a:r>
            <a:r>
              <a:rPr lang="en-GB" sz="1600" spc="-1" dirty="0" err="1">
                <a:ea typeface="Calibri"/>
              </a:rPr>
              <a:t>incertezza</a:t>
            </a:r>
            <a:r>
              <a:rPr lang="en-GB" sz="1600" spc="-1" dirty="0">
                <a:ea typeface="Calibri"/>
              </a:rPr>
              <a:t>  di ± 2 </a:t>
            </a:r>
            <a:r>
              <a:rPr lang="en-GB" sz="1600" spc="-1" dirty="0" err="1">
                <a:ea typeface="Calibri"/>
              </a:rPr>
              <a:t>conteggi</a:t>
            </a:r>
            <a:endParaRPr lang="en-GB" sz="1600" spc="-1" dirty="0">
              <a:ea typeface="Calibri"/>
            </a:endParaRPr>
          </a:p>
          <a:p>
            <a:pPr>
              <a:lnSpc>
                <a:spcPct val="107000"/>
              </a:lnSpc>
              <a:spcAft>
                <a:spcPts val="799"/>
              </a:spcAft>
              <a:buNone/>
            </a:pPr>
            <a:r>
              <a:rPr lang="en-GB" sz="1600" spc="-1" dirty="0">
                <a:ea typeface="Calibri"/>
              </a:rPr>
              <a:t> </a:t>
            </a:r>
            <a:r>
              <a:rPr lang="en-GB" sz="1600" spc="-1" dirty="0" err="1">
                <a:ea typeface="Calibri"/>
              </a:rPr>
              <a:t>L’incertezza</a:t>
            </a:r>
            <a:r>
              <a:rPr lang="en-GB" sz="1600" spc="-1" dirty="0">
                <a:ea typeface="Calibri"/>
              </a:rPr>
              <a:t> sui </a:t>
            </a:r>
            <a:r>
              <a:rPr lang="en-GB" sz="1600" spc="-1" dirty="0" err="1">
                <a:ea typeface="Calibri"/>
              </a:rPr>
              <a:t>valori</a:t>
            </a:r>
            <a:r>
              <a:rPr lang="en-GB" sz="1600" spc="-1" dirty="0">
                <a:ea typeface="Calibri"/>
              </a:rPr>
              <a:t> del tempo è di ± 2 secondi.</a:t>
            </a:r>
          </a:p>
          <a:p>
            <a:pPr>
              <a:lnSpc>
                <a:spcPct val="107000"/>
              </a:lnSpc>
              <a:spcAft>
                <a:spcPts val="799"/>
              </a:spcAft>
              <a:buNone/>
            </a:pPr>
            <a:r>
              <a:rPr lang="en-GB" sz="1600" b="0" strike="noStrike" spc="-1" dirty="0">
                <a:ea typeface="Calibri"/>
              </a:rPr>
              <a:t>Per </a:t>
            </a:r>
            <a:r>
              <a:rPr lang="en-GB" sz="1600" b="0" strike="noStrike" spc="-1" dirty="0" err="1">
                <a:ea typeface="Calibri"/>
              </a:rPr>
              <a:t>ogni</a:t>
            </a:r>
            <a:r>
              <a:rPr lang="en-GB" sz="1600" b="0" strike="noStrike" spc="-1" dirty="0">
                <a:ea typeface="Calibri"/>
              </a:rPr>
              <a:t>  </a:t>
            </a:r>
            <a:r>
              <a:rPr lang="en-GB" sz="1600" b="0" strike="noStrike" spc="-1" dirty="0" err="1">
                <a:ea typeface="Calibri"/>
              </a:rPr>
              <a:t>serie</a:t>
            </a:r>
            <a:r>
              <a:rPr lang="en-GB" sz="1600" b="0" strike="noStrike" spc="-1" dirty="0">
                <a:ea typeface="Calibri"/>
              </a:rPr>
              <a:t>  </a:t>
            </a:r>
            <a:r>
              <a:rPr lang="en-GB" sz="1600" b="0" strike="noStrike" spc="-1" dirty="0" err="1">
                <a:ea typeface="Calibri"/>
              </a:rPr>
              <a:t>di</a:t>
            </a:r>
            <a:r>
              <a:rPr lang="en-GB" sz="1600" b="0" strike="noStrike" spc="-1" dirty="0">
                <a:ea typeface="Calibri"/>
              </a:rPr>
              <a:t> </a:t>
            </a:r>
            <a:r>
              <a:rPr lang="en-GB" sz="1600" b="0" strike="noStrike" spc="-1" dirty="0" err="1">
                <a:ea typeface="Calibri"/>
              </a:rPr>
              <a:t>misure</a:t>
            </a:r>
            <a:r>
              <a:rPr lang="en-GB" sz="1600" b="0" strike="noStrike" spc="-1" dirty="0">
                <a:ea typeface="Calibri"/>
              </a:rPr>
              <a:t> è </a:t>
            </a:r>
            <a:r>
              <a:rPr lang="en-GB" sz="1600" b="0" strike="noStrike" spc="-1" dirty="0" err="1">
                <a:ea typeface="Calibri"/>
              </a:rPr>
              <a:t>stata</a:t>
            </a:r>
            <a:r>
              <a:rPr lang="en-GB" sz="1600" b="0" strike="noStrike" spc="-1" dirty="0">
                <a:ea typeface="Calibri"/>
              </a:rPr>
              <a:t> </a:t>
            </a:r>
            <a:r>
              <a:rPr lang="en-GB" sz="1600" b="0" strike="noStrike" spc="-1" dirty="0" err="1">
                <a:ea typeface="Calibri"/>
              </a:rPr>
              <a:t>calcolata</a:t>
            </a:r>
            <a:r>
              <a:rPr lang="en-GB" sz="1600" b="0" strike="noStrike" spc="-1" dirty="0">
                <a:ea typeface="Calibri"/>
              </a:rPr>
              <a:t>  la media e la </a:t>
            </a:r>
            <a:r>
              <a:rPr lang="en-GB" sz="1600" b="0" strike="noStrike" spc="-1" dirty="0" err="1">
                <a:ea typeface="Calibri"/>
              </a:rPr>
              <a:t>deviazione</a:t>
            </a:r>
            <a:r>
              <a:rPr lang="en-GB" sz="1600" b="0" strike="noStrike" spc="-1" dirty="0">
                <a:ea typeface="Calibri"/>
              </a:rPr>
              <a:t> standard.</a:t>
            </a:r>
          </a:p>
          <a:p>
            <a:pPr>
              <a:lnSpc>
                <a:spcPct val="107000"/>
              </a:lnSpc>
              <a:spcAft>
                <a:spcPts val="799"/>
              </a:spcAft>
              <a:buNone/>
            </a:pPr>
            <a:r>
              <a:rPr lang="en-GB" sz="1600" spc="-1" dirty="0">
                <a:ea typeface="Calibri"/>
              </a:rPr>
              <a:t> </a:t>
            </a:r>
            <a:endParaRPr lang="en-GB" sz="1600" b="0" strike="noStrike" spc="-1" dirty="0">
              <a:ea typeface="Calibri"/>
            </a:endParaRPr>
          </a:p>
          <a:p>
            <a:pPr>
              <a:lnSpc>
                <a:spcPct val="107000"/>
              </a:lnSpc>
              <a:spcAft>
                <a:spcPts val="799"/>
              </a:spcAft>
              <a:buNone/>
            </a:pPr>
            <a:endParaRPr lang="en-GB" sz="1600" spc="-1" dirty="0">
              <a:solidFill>
                <a:srgbClr val="000000"/>
              </a:solidFill>
              <a:latin typeface="Calibri"/>
              <a:ea typeface="Calibri"/>
            </a:endParaRPr>
          </a:p>
          <a:p>
            <a:pPr>
              <a:lnSpc>
                <a:spcPct val="107000"/>
              </a:lnSpc>
              <a:spcAft>
                <a:spcPts val="799"/>
              </a:spcAft>
              <a:buNone/>
            </a:pPr>
            <a:endParaRPr lang="en-GB" sz="1600" b="0" strike="noStrike" spc="-1" dirty="0">
              <a:solidFill>
                <a:srgbClr val="000000"/>
              </a:solidFill>
              <a:latin typeface="Calibri"/>
              <a:ea typeface="Calibri"/>
            </a:endParaRPr>
          </a:p>
          <a:p>
            <a:pPr>
              <a:lnSpc>
                <a:spcPct val="107000"/>
              </a:lnSpc>
              <a:spcAft>
                <a:spcPts val="799"/>
              </a:spcAft>
              <a:buNone/>
            </a:pPr>
            <a:endParaRPr lang="en-GB" sz="1600" spc="-1" dirty="0">
              <a:solidFill>
                <a:srgbClr val="000000"/>
              </a:solidFill>
              <a:latin typeface="Calibri"/>
              <a:ea typeface="Calibri"/>
            </a:endParaRPr>
          </a:p>
        </p:txBody>
      </p:sp>
      <p:graphicFrame>
        <p:nvGraphicFramePr>
          <p:cNvPr id="3" name="Tabella 2">
            <a:extLst>
              <a:ext uri="{FF2B5EF4-FFF2-40B4-BE49-F238E27FC236}">
                <a16:creationId xmlns:a16="http://schemas.microsoft.com/office/drawing/2014/main" xmlns="" id="{107BC7E0-35D1-8702-5906-51129D5C4741}"/>
              </a:ext>
            </a:extLst>
          </p:cNvPr>
          <p:cNvGraphicFramePr>
            <a:graphicFrameLocks noGrp="1"/>
          </p:cNvGraphicFramePr>
          <p:nvPr>
            <p:extLst>
              <p:ext uri="{D42A27DB-BD31-4B8C-83A1-F6EECF244321}">
                <p14:modId xmlns:p14="http://schemas.microsoft.com/office/powerpoint/2010/main" val="2160831751"/>
              </p:ext>
            </p:extLst>
          </p:nvPr>
        </p:nvGraphicFramePr>
        <p:xfrm>
          <a:off x="1167300" y="640080"/>
          <a:ext cx="5514480" cy="5871782"/>
        </p:xfrm>
        <a:graphic>
          <a:graphicData uri="http://schemas.openxmlformats.org/drawingml/2006/table">
            <a:tbl>
              <a:tblPr/>
              <a:tblGrid>
                <a:gridCol w="582480">
                  <a:extLst>
                    <a:ext uri="{9D8B030D-6E8A-4147-A177-3AD203B41FA5}">
                      <a16:colId xmlns:a16="http://schemas.microsoft.com/office/drawing/2014/main" xmlns="" val="3026690178"/>
                    </a:ext>
                  </a:extLst>
                </a:gridCol>
                <a:gridCol w="582480">
                  <a:extLst>
                    <a:ext uri="{9D8B030D-6E8A-4147-A177-3AD203B41FA5}">
                      <a16:colId xmlns:a16="http://schemas.microsoft.com/office/drawing/2014/main" xmlns="" val="1674565999"/>
                    </a:ext>
                  </a:extLst>
                </a:gridCol>
                <a:gridCol w="815400">
                  <a:extLst>
                    <a:ext uri="{9D8B030D-6E8A-4147-A177-3AD203B41FA5}">
                      <a16:colId xmlns:a16="http://schemas.microsoft.com/office/drawing/2014/main" xmlns="" val="1672871694"/>
                    </a:ext>
                  </a:extLst>
                </a:gridCol>
                <a:gridCol w="834840">
                  <a:extLst>
                    <a:ext uri="{9D8B030D-6E8A-4147-A177-3AD203B41FA5}">
                      <a16:colId xmlns:a16="http://schemas.microsoft.com/office/drawing/2014/main" xmlns="" val="3099647826"/>
                    </a:ext>
                  </a:extLst>
                </a:gridCol>
                <a:gridCol w="912600">
                  <a:extLst>
                    <a:ext uri="{9D8B030D-6E8A-4147-A177-3AD203B41FA5}">
                      <a16:colId xmlns:a16="http://schemas.microsoft.com/office/drawing/2014/main" xmlns="" val="3070111151"/>
                    </a:ext>
                  </a:extLst>
                </a:gridCol>
                <a:gridCol w="834840">
                  <a:extLst>
                    <a:ext uri="{9D8B030D-6E8A-4147-A177-3AD203B41FA5}">
                      <a16:colId xmlns:a16="http://schemas.microsoft.com/office/drawing/2014/main" xmlns="" val="4219701088"/>
                    </a:ext>
                  </a:extLst>
                </a:gridCol>
                <a:gridCol w="951840">
                  <a:extLst>
                    <a:ext uri="{9D8B030D-6E8A-4147-A177-3AD203B41FA5}">
                      <a16:colId xmlns:a16="http://schemas.microsoft.com/office/drawing/2014/main" xmlns="" val="1490588651"/>
                    </a:ext>
                  </a:extLst>
                </a:gridCol>
              </a:tblGrid>
              <a:tr h="480797">
                <a:tc gridSpan="7">
                  <a:txBody>
                    <a:bodyPr/>
                    <a:lstStyle/>
                    <a:p>
                      <a:pPr algn="ctr">
                        <a:lnSpc>
                          <a:spcPct val="115000"/>
                        </a:lnSpc>
                        <a:buNone/>
                        <a:tabLst>
                          <a:tab pos="0" algn="l"/>
                        </a:tabLst>
                      </a:pPr>
                      <a:r>
                        <a:rPr lang="it-IT" sz="1100" b="0" strike="noStrike" spc="-1" dirty="0">
                          <a:solidFill>
                            <a:schemeClr val="tx1"/>
                          </a:solidFill>
                          <a:latin typeface="+mn-lt"/>
                        </a:rPr>
                        <a:t>Misure e Misure cumulate</a:t>
                      </a: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hMerge="1">
                  <a:txBody>
                    <a:bodyPr/>
                    <a:lstStyle/>
                    <a:p>
                      <a:endParaRPr lang="it-IT"/>
                    </a:p>
                  </a:txBody>
                  <a:tcPr marL="90000" marR="90000">
                    <a:solidFill>
                      <a:srgbClr val="729FCF"/>
                    </a:solidFill>
                  </a:tcPr>
                </a:tc>
                <a:tc hMerge="1">
                  <a:txBody>
                    <a:bodyPr/>
                    <a:lstStyle/>
                    <a:p>
                      <a:endParaRPr lang="it-IT"/>
                    </a:p>
                  </a:txBody>
                  <a:tcPr marL="90000" marR="90000">
                    <a:solidFill>
                      <a:srgbClr val="729FCF"/>
                    </a:solidFill>
                  </a:tcPr>
                </a:tc>
                <a:tc hMerge="1">
                  <a:txBody>
                    <a:bodyPr/>
                    <a:lstStyle/>
                    <a:p>
                      <a:endParaRPr lang="it-IT"/>
                    </a:p>
                  </a:txBody>
                  <a:tcPr marL="90000" marR="90000">
                    <a:solidFill>
                      <a:srgbClr val="729FCF"/>
                    </a:solidFill>
                  </a:tcPr>
                </a:tc>
                <a:tc hMerge="1">
                  <a:txBody>
                    <a:bodyPr/>
                    <a:lstStyle/>
                    <a:p>
                      <a:endParaRPr lang="it-IT"/>
                    </a:p>
                  </a:txBody>
                  <a:tcPr marL="90000" marR="90000">
                    <a:solidFill>
                      <a:srgbClr val="729FCF"/>
                    </a:solidFill>
                  </a:tcPr>
                </a:tc>
                <a:tc hMerge="1">
                  <a:txBody>
                    <a:bodyPr/>
                    <a:lstStyle/>
                    <a:p>
                      <a:endParaRPr lang="it-IT"/>
                    </a:p>
                  </a:txBody>
                  <a:tcPr marL="90000" marR="90000">
                    <a:solidFill>
                      <a:srgbClr val="729FCF"/>
                    </a:solidFill>
                  </a:tcPr>
                </a:tc>
                <a:tc hMerge="1">
                  <a:txBody>
                    <a:bodyPr/>
                    <a:lstStyle/>
                    <a:p>
                      <a:endParaRPr lang="it-IT"/>
                    </a:p>
                  </a:txBody>
                  <a:tcPr marL="90000" marR="90000">
                    <a:solidFill>
                      <a:srgbClr val="729FCF"/>
                    </a:solidFill>
                  </a:tcPr>
                </a:tc>
                <a:extLst>
                  <a:ext uri="{0D108BD9-81ED-4DB2-BD59-A6C34878D82A}">
                    <a16:rowId xmlns:a16="http://schemas.microsoft.com/office/drawing/2014/main" xmlns="" val="797754697"/>
                  </a:ext>
                </a:extLst>
              </a:tr>
              <a:tr h="314633">
                <a:tc>
                  <a:txBody>
                    <a:bodyPr/>
                    <a:lstStyle/>
                    <a:p>
                      <a:pPr algn="ctr">
                        <a:lnSpc>
                          <a:spcPct val="115000"/>
                        </a:lnSpc>
                        <a:buNone/>
                        <a:tabLst>
                          <a:tab pos="0" algn="l"/>
                        </a:tabLst>
                      </a:pPr>
                      <a:r>
                        <a:rPr lang="it-IT" sz="900" b="1" strike="noStrike" spc="-1" dirty="0">
                          <a:solidFill>
                            <a:schemeClr val="tx1"/>
                          </a:solidFill>
                          <a:latin typeface="+mn-lt"/>
                        </a:rPr>
                        <a:t>Livello</a:t>
                      </a:r>
                      <a:endParaRPr lang="it-IT" sz="900" b="0" strike="noStrike" spc="-1" dirty="0">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cap="flat" cmpd="sng" algn="ctr">
                      <a:solidFill>
                        <a:srgbClr val="000000"/>
                      </a:solidFill>
                      <a:prstDash val="solid"/>
                      <a:round/>
                      <a:headEnd type="none" w="med" len="med"/>
                      <a:tailEnd type="none" w="med" len="med"/>
                    </a:lnB>
                    <a:noFill/>
                  </a:tcPr>
                </a:tc>
                <a:tc>
                  <a:txBody>
                    <a:bodyPr/>
                    <a:lstStyle/>
                    <a:p>
                      <a:pPr algn="ctr">
                        <a:lnSpc>
                          <a:spcPct val="115000"/>
                        </a:lnSpc>
                        <a:buNone/>
                        <a:tabLst>
                          <a:tab pos="0" algn="l"/>
                        </a:tabLst>
                      </a:pPr>
                      <a:r>
                        <a:rPr lang="it-IT" sz="900" b="0" strike="noStrike" spc="-1" dirty="0">
                          <a:solidFill>
                            <a:schemeClr val="tx1"/>
                          </a:solidFill>
                          <a:latin typeface="+mn-lt"/>
                        </a:rPr>
                        <a:t>Serie 3</a:t>
                      </a:r>
                    </a:p>
                  </a:txBody>
                  <a:tcPr marL="28440" marR="28440" anchor="b">
                    <a:lnL w="9360">
                      <a:solidFill>
                        <a:srgbClr val="000000"/>
                      </a:solidFill>
                    </a:lnL>
                    <a:lnR w="9360">
                      <a:solidFill>
                        <a:srgbClr val="000000"/>
                      </a:solidFill>
                    </a:lnR>
                    <a:lnT w="9360">
                      <a:solidFill>
                        <a:srgbClr val="000000"/>
                      </a:solidFill>
                    </a:lnT>
                    <a:lnB w="9360" cap="flat" cmpd="sng" algn="ctr">
                      <a:solidFill>
                        <a:srgbClr val="000000"/>
                      </a:solidFill>
                      <a:prstDash val="solid"/>
                      <a:round/>
                      <a:headEnd type="none" w="med" len="med"/>
                      <a:tailEnd type="none" w="med" len="med"/>
                    </a:lnB>
                    <a:noFill/>
                  </a:tcPr>
                </a:tc>
                <a:tc>
                  <a:txBody>
                    <a:bodyPr/>
                    <a:lstStyle/>
                    <a:p>
                      <a:pPr algn="ctr">
                        <a:lnSpc>
                          <a:spcPct val="115000"/>
                        </a:lnSpc>
                        <a:buNone/>
                        <a:tabLst>
                          <a:tab pos="0" algn="l"/>
                        </a:tabLst>
                      </a:pPr>
                      <a:endParaRPr lang="it-IT" sz="900" b="0" strike="noStrike" spc="-1" dirty="0">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cap="flat" cmpd="sng" algn="ctr">
                      <a:solidFill>
                        <a:srgbClr val="000000"/>
                      </a:solidFill>
                      <a:prstDash val="solid"/>
                      <a:round/>
                      <a:headEnd type="none" w="med" len="med"/>
                      <a:tailEnd type="none" w="med" len="med"/>
                    </a:lnB>
                    <a:noFill/>
                  </a:tcPr>
                </a:tc>
                <a:tc>
                  <a:txBody>
                    <a:bodyPr/>
                    <a:lstStyle/>
                    <a:p>
                      <a:pPr algn="ctr">
                        <a:lnSpc>
                          <a:spcPct val="115000"/>
                        </a:lnSpc>
                        <a:buNone/>
                        <a:tabLst>
                          <a:tab pos="0" algn="l"/>
                        </a:tabLst>
                      </a:pPr>
                      <a:r>
                        <a:rPr lang="it-IT" sz="900" b="0" strike="noStrike" spc="-1" dirty="0">
                          <a:solidFill>
                            <a:schemeClr val="tx1"/>
                          </a:solidFill>
                          <a:latin typeface="+mn-lt"/>
                        </a:rPr>
                        <a:t>Serie 2</a:t>
                      </a:r>
                    </a:p>
                  </a:txBody>
                  <a:tcPr marL="28440" marR="28440" anchor="b">
                    <a:lnL w="9360">
                      <a:solidFill>
                        <a:srgbClr val="000000"/>
                      </a:solidFill>
                    </a:lnL>
                    <a:lnR w="9360">
                      <a:solidFill>
                        <a:srgbClr val="000000"/>
                      </a:solidFill>
                    </a:lnR>
                    <a:lnT w="9360">
                      <a:solidFill>
                        <a:srgbClr val="000000"/>
                      </a:solidFill>
                    </a:lnT>
                    <a:lnB w="9360" cap="flat" cmpd="sng" algn="ctr">
                      <a:solidFill>
                        <a:srgbClr val="000000"/>
                      </a:solidFill>
                      <a:prstDash val="solid"/>
                      <a:round/>
                      <a:headEnd type="none" w="med" len="med"/>
                      <a:tailEnd type="none" w="med" len="med"/>
                    </a:lnB>
                    <a:noFill/>
                  </a:tcPr>
                </a:tc>
                <a:tc>
                  <a:txBody>
                    <a:bodyPr/>
                    <a:lstStyle/>
                    <a:p>
                      <a:pPr algn="ctr">
                        <a:lnSpc>
                          <a:spcPct val="115000"/>
                        </a:lnSpc>
                        <a:buNone/>
                        <a:tabLst>
                          <a:tab pos="0" algn="l"/>
                        </a:tabLst>
                      </a:pPr>
                      <a:endParaRPr lang="it-IT" sz="900" b="0" strike="noStrike" spc="-1" dirty="0">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cap="flat" cmpd="sng" algn="ctr">
                      <a:solidFill>
                        <a:srgbClr val="000000"/>
                      </a:solidFill>
                      <a:prstDash val="solid"/>
                      <a:round/>
                      <a:headEnd type="none" w="med" len="med"/>
                      <a:tailEnd type="none" w="med" len="med"/>
                    </a:lnB>
                    <a:noFill/>
                  </a:tcPr>
                </a:tc>
                <a:tc>
                  <a:txBody>
                    <a:bodyPr/>
                    <a:lstStyle/>
                    <a:p>
                      <a:pPr algn="ctr">
                        <a:lnSpc>
                          <a:spcPct val="115000"/>
                        </a:lnSpc>
                        <a:buNone/>
                        <a:tabLst>
                          <a:tab pos="0" algn="l"/>
                        </a:tabLst>
                      </a:pPr>
                      <a:r>
                        <a:rPr lang="it-IT" sz="900" b="0" strike="noStrike" spc="-1" dirty="0">
                          <a:solidFill>
                            <a:schemeClr val="tx1"/>
                          </a:solidFill>
                          <a:latin typeface="+mn-lt"/>
                        </a:rPr>
                        <a:t>Serie 1</a:t>
                      </a:r>
                    </a:p>
                  </a:txBody>
                  <a:tcPr marL="28440" marR="28440" anchor="b">
                    <a:lnL w="9360">
                      <a:solidFill>
                        <a:srgbClr val="000000"/>
                      </a:solidFill>
                    </a:lnL>
                    <a:lnR w="9360">
                      <a:solidFill>
                        <a:srgbClr val="000000"/>
                      </a:solidFill>
                    </a:lnR>
                    <a:lnT w="9360">
                      <a:solidFill>
                        <a:srgbClr val="000000"/>
                      </a:solidFill>
                    </a:lnT>
                    <a:lnB w="9360" cap="flat" cmpd="sng" algn="ctr">
                      <a:solidFill>
                        <a:srgbClr val="000000"/>
                      </a:solidFill>
                      <a:prstDash val="solid"/>
                      <a:round/>
                      <a:headEnd type="none" w="med" len="med"/>
                      <a:tailEnd type="none" w="med" len="med"/>
                    </a:lnB>
                    <a:noFill/>
                  </a:tcPr>
                </a:tc>
                <a:tc>
                  <a:txBody>
                    <a:bodyPr/>
                    <a:lstStyle/>
                    <a:p>
                      <a:pPr algn="ctr">
                        <a:lnSpc>
                          <a:spcPct val="115000"/>
                        </a:lnSpc>
                        <a:buNone/>
                        <a:tabLst>
                          <a:tab pos="0" algn="l"/>
                        </a:tabLst>
                      </a:pPr>
                      <a:endParaRPr lang="it-IT" sz="900" b="0" strike="noStrike" spc="-1" dirty="0">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4017865151"/>
                  </a:ext>
                </a:extLst>
              </a:tr>
              <a:tr h="487877">
                <a:tc>
                  <a:txBody>
                    <a:bodyPr/>
                    <a:lstStyle/>
                    <a:p>
                      <a:pPr algn="ctr">
                        <a:lnSpc>
                          <a:spcPct val="115000"/>
                        </a:lnSpc>
                        <a:buNone/>
                        <a:tabLst>
                          <a:tab pos="0" algn="l"/>
                        </a:tabLst>
                      </a:pPr>
                      <a:r>
                        <a:rPr lang="it-IT" sz="900" b="0" strike="noStrike" spc="-1" dirty="0">
                          <a:solidFill>
                            <a:schemeClr val="tx1"/>
                          </a:solidFill>
                          <a:latin typeface="+mn-lt"/>
                        </a:rPr>
                        <a:t>n</a:t>
                      </a:r>
                    </a:p>
                  </a:txBody>
                  <a:tcPr marL="28440" marR="28440" anchor="b">
                    <a:lnL w="9360" cap="flat" cmpd="sng" algn="ctr">
                      <a:solidFill>
                        <a:srgbClr val="000000"/>
                      </a:solidFill>
                      <a:prstDash val="solid"/>
                      <a:round/>
                      <a:headEnd type="none" w="med" len="med"/>
                      <a:tailEnd type="none" w="med" len="med"/>
                    </a:lnL>
                    <a:lnR w="9360" cap="flat" cmpd="sng" algn="ctr">
                      <a:solidFill>
                        <a:srgbClr val="000000"/>
                      </a:solidFill>
                      <a:prstDash val="solid"/>
                      <a:round/>
                      <a:headEnd type="none" w="med" len="med"/>
                      <a:tailEnd type="none" w="med" len="med"/>
                    </a:lnR>
                    <a:lnT w="9360" cap="flat" cmpd="sng" algn="ctr">
                      <a:solidFill>
                        <a:srgbClr val="000000"/>
                      </a:solidFill>
                      <a:prstDash val="solid"/>
                      <a:round/>
                      <a:headEnd type="none" w="med" len="med"/>
                      <a:tailEnd type="none" w="med" len="med"/>
                    </a:lnT>
                    <a:lnB w="9360">
                      <a:solidFill>
                        <a:srgbClr val="000000"/>
                      </a:solidFill>
                    </a:lnB>
                    <a:noFill/>
                  </a:tcPr>
                </a:tc>
                <a:tc>
                  <a:txBody>
                    <a:bodyPr/>
                    <a:lstStyle/>
                    <a:p>
                      <a:pPr algn="ctr">
                        <a:lnSpc>
                          <a:spcPct val="115000"/>
                        </a:lnSpc>
                        <a:buNone/>
                        <a:tabLst>
                          <a:tab pos="0" algn="l"/>
                        </a:tabLst>
                      </a:pPr>
                      <a:r>
                        <a:rPr lang="it-IT" sz="900" b="0" strike="noStrike" spc="-1" dirty="0">
                          <a:solidFill>
                            <a:schemeClr val="tx1"/>
                          </a:solidFill>
                          <a:latin typeface="+mn-lt"/>
                        </a:rPr>
                        <a:t>Livello della Chiesa</a:t>
                      </a:r>
                    </a:p>
                  </a:txBody>
                  <a:tcPr marL="28440" marR="28440" anchor="b">
                    <a:lnL w="9360" cap="flat" cmpd="sng" algn="ctr">
                      <a:solidFill>
                        <a:srgbClr val="000000"/>
                      </a:solidFill>
                      <a:prstDash val="solid"/>
                      <a:round/>
                      <a:headEnd type="none" w="med" len="med"/>
                      <a:tailEnd type="none" w="med" len="med"/>
                    </a:lnL>
                    <a:lnR w="9360" cap="flat" cmpd="sng" algn="ctr">
                      <a:solidFill>
                        <a:srgbClr val="000000"/>
                      </a:solidFill>
                      <a:prstDash val="solid"/>
                      <a:round/>
                      <a:headEnd type="none" w="med" len="med"/>
                      <a:tailEnd type="none" w="med" len="med"/>
                    </a:lnR>
                    <a:lnT w="9360" cap="flat" cmpd="sng" algn="ctr">
                      <a:solidFill>
                        <a:srgbClr val="000000"/>
                      </a:solidFill>
                      <a:prstDash val="solid"/>
                      <a:round/>
                      <a:headEnd type="none" w="med" len="med"/>
                      <a:tailEnd type="none" w="med" len="med"/>
                    </a:lnT>
                    <a:lnB w="9360">
                      <a:solidFill>
                        <a:srgbClr val="000000"/>
                      </a:solidFill>
                    </a:lnB>
                    <a:noFill/>
                  </a:tcPr>
                </a:tc>
                <a:tc>
                  <a:txBody>
                    <a:bodyPr/>
                    <a:lstStyle/>
                    <a:p>
                      <a:pPr algn="ctr">
                        <a:lnSpc>
                          <a:spcPct val="115000"/>
                        </a:lnSpc>
                        <a:buNone/>
                        <a:tabLst>
                          <a:tab pos="0" algn="l"/>
                        </a:tabLst>
                      </a:pPr>
                      <a:r>
                        <a:rPr lang="it-IT" sz="900" b="0" strike="noStrike" spc="-1" dirty="0">
                          <a:solidFill>
                            <a:schemeClr val="tx1"/>
                          </a:solidFill>
                          <a:latin typeface="+mn-lt"/>
                        </a:rPr>
                        <a:t>Conteggi Cumulati</a:t>
                      </a:r>
                    </a:p>
                  </a:txBody>
                  <a:tcPr marL="28440" marR="28440" anchor="b">
                    <a:lnL w="9360" cap="flat" cmpd="sng" algn="ctr">
                      <a:solidFill>
                        <a:srgbClr val="000000"/>
                      </a:solidFill>
                      <a:prstDash val="solid"/>
                      <a:round/>
                      <a:headEnd type="none" w="med" len="med"/>
                      <a:tailEnd type="none" w="med" len="med"/>
                    </a:lnL>
                    <a:lnR w="9360" cap="flat" cmpd="sng" algn="ctr">
                      <a:solidFill>
                        <a:srgbClr val="000000"/>
                      </a:solidFill>
                      <a:prstDash val="solid"/>
                      <a:round/>
                      <a:headEnd type="none" w="med" len="med"/>
                      <a:tailEnd type="none" w="med" len="med"/>
                    </a:lnR>
                    <a:lnT w="9360" cap="flat" cmpd="sng" algn="ctr">
                      <a:solidFill>
                        <a:srgbClr val="000000"/>
                      </a:solidFill>
                      <a:prstDash val="solid"/>
                      <a:round/>
                      <a:headEnd type="none" w="med" len="med"/>
                      <a:tailEnd type="none" w="med" len="med"/>
                    </a:lnT>
                    <a:lnB w="9360">
                      <a:solidFill>
                        <a:srgbClr val="000000"/>
                      </a:solidFill>
                    </a:lnB>
                    <a:noFill/>
                  </a:tcPr>
                </a:tc>
                <a:tc>
                  <a:txBody>
                    <a:bodyPr/>
                    <a:lstStyle/>
                    <a:p>
                      <a:pPr algn="ctr">
                        <a:lnSpc>
                          <a:spcPct val="115000"/>
                        </a:lnSpc>
                        <a:buNone/>
                        <a:tabLst>
                          <a:tab pos="0" algn="l"/>
                        </a:tabLst>
                      </a:pPr>
                      <a:r>
                        <a:rPr lang="it-IT" sz="900" b="0" strike="noStrike" spc="-1" dirty="0">
                          <a:solidFill>
                            <a:schemeClr val="tx1"/>
                          </a:solidFill>
                          <a:latin typeface="+mn-lt"/>
                        </a:rPr>
                        <a:t>Primo livello sottosuolo</a:t>
                      </a:r>
                    </a:p>
                  </a:txBody>
                  <a:tcPr marL="28440" marR="28440" anchor="b">
                    <a:lnL w="9360" cap="flat" cmpd="sng" algn="ctr">
                      <a:solidFill>
                        <a:srgbClr val="000000"/>
                      </a:solidFill>
                      <a:prstDash val="solid"/>
                      <a:round/>
                      <a:headEnd type="none" w="med" len="med"/>
                      <a:tailEnd type="none" w="med" len="med"/>
                    </a:lnL>
                    <a:lnR w="9360" cap="flat" cmpd="sng" algn="ctr">
                      <a:solidFill>
                        <a:srgbClr val="000000"/>
                      </a:solidFill>
                      <a:prstDash val="solid"/>
                      <a:round/>
                      <a:headEnd type="none" w="med" len="med"/>
                      <a:tailEnd type="none" w="med" len="med"/>
                    </a:lnR>
                    <a:lnT w="9360" cap="flat" cmpd="sng" algn="ctr">
                      <a:solidFill>
                        <a:srgbClr val="000000"/>
                      </a:solidFill>
                      <a:prstDash val="solid"/>
                      <a:round/>
                      <a:headEnd type="none" w="med" len="med"/>
                      <a:tailEnd type="none" w="med" len="med"/>
                    </a:lnT>
                    <a:lnB w="9360">
                      <a:solidFill>
                        <a:srgbClr val="000000"/>
                      </a:solidFill>
                    </a:lnB>
                    <a:noFill/>
                  </a:tcPr>
                </a:tc>
                <a:tc>
                  <a:txBody>
                    <a:bodyPr/>
                    <a:lstStyle/>
                    <a:p>
                      <a:pPr algn="ctr">
                        <a:lnSpc>
                          <a:spcPct val="115000"/>
                        </a:lnSpc>
                        <a:buNone/>
                        <a:tabLst>
                          <a:tab pos="0" algn="l"/>
                        </a:tabLst>
                      </a:pPr>
                      <a:r>
                        <a:rPr lang="it-IT" sz="900" b="0" strike="noStrike" spc="-1" dirty="0">
                          <a:solidFill>
                            <a:schemeClr val="tx1"/>
                          </a:solidFill>
                          <a:latin typeface="+mn-lt"/>
                        </a:rPr>
                        <a:t>Conteggi Cumulati</a:t>
                      </a:r>
                    </a:p>
                  </a:txBody>
                  <a:tcPr marL="28440" marR="28440" anchor="b">
                    <a:lnL w="9360" cap="flat" cmpd="sng" algn="ctr">
                      <a:solidFill>
                        <a:srgbClr val="000000"/>
                      </a:solidFill>
                      <a:prstDash val="solid"/>
                      <a:round/>
                      <a:headEnd type="none" w="med" len="med"/>
                      <a:tailEnd type="none" w="med" len="med"/>
                    </a:lnL>
                    <a:lnR w="9360" cap="flat" cmpd="sng" algn="ctr">
                      <a:solidFill>
                        <a:srgbClr val="000000"/>
                      </a:solidFill>
                      <a:prstDash val="solid"/>
                      <a:round/>
                      <a:headEnd type="none" w="med" len="med"/>
                      <a:tailEnd type="none" w="med" len="med"/>
                    </a:lnR>
                    <a:lnT w="9360" cap="flat" cmpd="sng" algn="ctr">
                      <a:solidFill>
                        <a:srgbClr val="000000"/>
                      </a:solidFill>
                      <a:prstDash val="solid"/>
                      <a:round/>
                      <a:headEnd type="none" w="med" len="med"/>
                      <a:tailEnd type="none" w="med" len="med"/>
                    </a:lnT>
                    <a:lnB w="9360">
                      <a:solidFill>
                        <a:srgbClr val="000000"/>
                      </a:solidFill>
                    </a:lnB>
                    <a:noFill/>
                  </a:tcPr>
                </a:tc>
                <a:tc>
                  <a:txBody>
                    <a:bodyPr/>
                    <a:lstStyle/>
                    <a:p>
                      <a:pPr algn="ctr">
                        <a:lnSpc>
                          <a:spcPct val="115000"/>
                        </a:lnSpc>
                        <a:buNone/>
                        <a:tabLst>
                          <a:tab pos="0" algn="l"/>
                        </a:tabLst>
                      </a:pPr>
                      <a:r>
                        <a:rPr lang="it-IT" sz="900" b="0" strike="noStrike" spc="-1" dirty="0">
                          <a:solidFill>
                            <a:schemeClr val="tx1"/>
                          </a:solidFill>
                          <a:latin typeface="+mn-lt"/>
                        </a:rPr>
                        <a:t>Secondo livello sottosuolo</a:t>
                      </a:r>
                    </a:p>
                  </a:txBody>
                  <a:tcPr marL="28440" marR="28440" anchor="b">
                    <a:lnL w="9360" cap="flat" cmpd="sng" algn="ctr">
                      <a:solidFill>
                        <a:srgbClr val="000000"/>
                      </a:solidFill>
                      <a:prstDash val="solid"/>
                      <a:round/>
                      <a:headEnd type="none" w="med" len="med"/>
                      <a:tailEnd type="none" w="med" len="med"/>
                    </a:lnL>
                    <a:lnR w="9360" cap="flat" cmpd="sng" algn="ctr">
                      <a:solidFill>
                        <a:srgbClr val="000000"/>
                      </a:solidFill>
                      <a:prstDash val="solid"/>
                      <a:round/>
                      <a:headEnd type="none" w="med" len="med"/>
                      <a:tailEnd type="none" w="med" len="med"/>
                    </a:lnR>
                    <a:lnT w="9360" cap="flat" cmpd="sng" algn="ctr">
                      <a:solidFill>
                        <a:srgbClr val="000000"/>
                      </a:solidFill>
                      <a:prstDash val="solid"/>
                      <a:round/>
                      <a:headEnd type="none" w="med" len="med"/>
                      <a:tailEnd type="none" w="med" len="med"/>
                    </a:lnT>
                    <a:lnB w="9360">
                      <a:solidFill>
                        <a:srgbClr val="000000"/>
                      </a:solidFill>
                    </a:lnB>
                    <a:noFill/>
                  </a:tcPr>
                </a:tc>
                <a:tc>
                  <a:txBody>
                    <a:bodyPr/>
                    <a:lstStyle/>
                    <a:p>
                      <a:pPr algn="ctr">
                        <a:lnSpc>
                          <a:spcPct val="115000"/>
                        </a:lnSpc>
                        <a:buNone/>
                        <a:tabLst>
                          <a:tab pos="0" algn="l"/>
                        </a:tabLst>
                      </a:pPr>
                      <a:r>
                        <a:rPr lang="it-IT" sz="900" b="0" strike="noStrike" spc="-1" dirty="0">
                          <a:solidFill>
                            <a:schemeClr val="tx1"/>
                          </a:solidFill>
                          <a:latin typeface="+mn-lt"/>
                        </a:rPr>
                        <a:t>Conteggi Cumulati</a:t>
                      </a:r>
                    </a:p>
                  </a:txBody>
                  <a:tcPr marL="28440" marR="28440" anchor="b">
                    <a:lnL w="9360" cap="flat" cmpd="sng" algn="ctr">
                      <a:solidFill>
                        <a:srgbClr val="000000"/>
                      </a:solidFill>
                      <a:prstDash val="solid"/>
                      <a:round/>
                      <a:headEnd type="none" w="med" len="med"/>
                      <a:tailEnd type="none" w="med" len="med"/>
                    </a:lnL>
                    <a:lnR w="9360" cap="flat" cmpd="sng" algn="ctr">
                      <a:solidFill>
                        <a:srgbClr val="000000"/>
                      </a:solidFill>
                      <a:prstDash val="solid"/>
                      <a:round/>
                      <a:headEnd type="none" w="med" len="med"/>
                      <a:tailEnd type="none" w="med" len="med"/>
                    </a:lnR>
                    <a:lnT w="9360" cap="flat" cmpd="sng" algn="ctr">
                      <a:solidFill>
                        <a:srgbClr val="000000"/>
                      </a:solidFill>
                      <a:prstDash val="solid"/>
                      <a:round/>
                      <a:headEnd type="none" w="med" len="med"/>
                      <a:tailEnd type="none" w="med" len="med"/>
                    </a:lnT>
                    <a:lnB w="9360">
                      <a:solidFill>
                        <a:srgbClr val="000000"/>
                      </a:solidFill>
                    </a:lnB>
                    <a:noFill/>
                  </a:tcPr>
                </a:tc>
                <a:extLst>
                  <a:ext uri="{0D108BD9-81ED-4DB2-BD59-A6C34878D82A}">
                    <a16:rowId xmlns:a16="http://schemas.microsoft.com/office/drawing/2014/main" xmlns="" val="3746614283"/>
                  </a:ext>
                </a:extLst>
              </a:tr>
              <a:tr h="451171">
                <a:tc>
                  <a:txBody>
                    <a:bodyPr/>
                    <a:lstStyle/>
                    <a:p>
                      <a:pPr algn="ctr">
                        <a:lnSpc>
                          <a:spcPct val="115000"/>
                        </a:lnSpc>
                        <a:buNone/>
                        <a:tabLst>
                          <a:tab pos="0" algn="l"/>
                        </a:tabLst>
                      </a:pPr>
                      <a:r>
                        <a:rPr lang="it-IT" sz="1400" b="0" strike="noStrike" spc="-1" dirty="0">
                          <a:solidFill>
                            <a:schemeClr val="tx1"/>
                          </a:solidFill>
                          <a:latin typeface="+mn-lt"/>
                          <a:ea typeface="Arial"/>
                        </a:rPr>
                        <a:t>1</a:t>
                      </a:r>
                      <a:endParaRPr lang="it-IT" sz="1400" b="0" strike="noStrike" spc="-1" dirty="0">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dirty="0">
                          <a:solidFill>
                            <a:schemeClr val="tx1"/>
                          </a:solidFill>
                          <a:latin typeface="+mn-lt"/>
                          <a:ea typeface="Arial"/>
                        </a:rPr>
                        <a:t>54</a:t>
                      </a:r>
                      <a:endParaRPr lang="it-IT" sz="1400" b="0" strike="noStrike" spc="-1" dirty="0">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dirty="0">
                          <a:solidFill>
                            <a:schemeClr val="tx1"/>
                          </a:solidFill>
                          <a:latin typeface="+mn-lt"/>
                          <a:ea typeface="Arial"/>
                        </a:rPr>
                        <a:t>54</a:t>
                      </a:r>
                      <a:endParaRPr lang="it-IT" sz="1400" b="0" strike="noStrike" spc="-1" dirty="0">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dirty="0">
                          <a:solidFill>
                            <a:schemeClr val="tx1"/>
                          </a:solidFill>
                          <a:latin typeface="+mn-lt"/>
                          <a:ea typeface="Arial"/>
                        </a:rPr>
                        <a:t>37</a:t>
                      </a:r>
                      <a:endParaRPr lang="it-IT" sz="1400" b="0" strike="noStrike" spc="-1" dirty="0">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dirty="0">
                          <a:solidFill>
                            <a:schemeClr val="tx1"/>
                          </a:solidFill>
                          <a:latin typeface="+mn-lt"/>
                          <a:ea typeface="Arial"/>
                        </a:rPr>
                        <a:t>37</a:t>
                      </a:r>
                      <a:endParaRPr lang="it-IT" sz="1400" b="0" strike="noStrike" spc="-1" dirty="0">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dirty="0">
                          <a:solidFill>
                            <a:schemeClr val="tx1"/>
                          </a:solidFill>
                          <a:latin typeface="+mn-lt"/>
                          <a:ea typeface="Arial"/>
                        </a:rPr>
                        <a:t>4</a:t>
                      </a:r>
                      <a:endParaRPr lang="it-IT" sz="1400" b="0" strike="noStrike" spc="-1" dirty="0">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dirty="0">
                          <a:solidFill>
                            <a:schemeClr val="tx1"/>
                          </a:solidFill>
                          <a:latin typeface="+mn-lt"/>
                          <a:ea typeface="Arial"/>
                        </a:rPr>
                        <a:t>4</a:t>
                      </a:r>
                      <a:endParaRPr lang="it-IT" sz="1400" b="0" strike="noStrike" spc="-1" dirty="0">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extLst>
                  <a:ext uri="{0D108BD9-81ED-4DB2-BD59-A6C34878D82A}">
                    <a16:rowId xmlns:a16="http://schemas.microsoft.com/office/drawing/2014/main" xmlns="" val="3254757214"/>
                  </a:ext>
                </a:extLst>
              </a:tr>
              <a:tr h="451171">
                <a:tc>
                  <a:txBody>
                    <a:bodyPr/>
                    <a:lstStyle/>
                    <a:p>
                      <a:pPr algn="ctr">
                        <a:lnSpc>
                          <a:spcPct val="115000"/>
                        </a:lnSpc>
                        <a:buNone/>
                        <a:tabLst>
                          <a:tab pos="0" algn="l"/>
                        </a:tabLst>
                      </a:pPr>
                      <a:r>
                        <a:rPr lang="it-IT" sz="1400" b="0" strike="noStrike" spc="-1">
                          <a:solidFill>
                            <a:schemeClr val="tx1"/>
                          </a:solidFill>
                          <a:latin typeface="+mn-lt"/>
                          <a:ea typeface="Arial"/>
                        </a:rPr>
                        <a:t>2</a:t>
                      </a:r>
                      <a:endParaRPr lang="it-IT" sz="1400" b="0" strike="noStrike" spc="-1">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dirty="0">
                          <a:solidFill>
                            <a:schemeClr val="tx1"/>
                          </a:solidFill>
                          <a:latin typeface="+mn-lt"/>
                          <a:ea typeface="Arial"/>
                        </a:rPr>
                        <a:t>67</a:t>
                      </a:r>
                      <a:endParaRPr lang="it-IT" sz="1400" b="0" strike="noStrike" spc="-1" dirty="0">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a:solidFill>
                            <a:schemeClr val="tx1"/>
                          </a:solidFill>
                          <a:latin typeface="+mn-lt"/>
                          <a:ea typeface="Arial"/>
                        </a:rPr>
                        <a:t>121</a:t>
                      </a:r>
                      <a:endParaRPr lang="it-IT" sz="1400" b="0" strike="noStrike" spc="-1">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dirty="0">
                          <a:solidFill>
                            <a:schemeClr val="tx1"/>
                          </a:solidFill>
                          <a:latin typeface="+mn-lt"/>
                          <a:ea typeface="Arial"/>
                        </a:rPr>
                        <a:t>22</a:t>
                      </a:r>
                      <a:endParaRPr lang="it-IT" sz="1400" b="0" strike="noStrike" spc="-1" dirty="0">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dirty="0">
                          <a:solidFill>
                            <a:schemeClr val="tx1"/>
                          </a:solidFill>
                          <a:latin typeface="+mn-lt"/>
                          <a:ea typeface="Arial"/>
                        </a:rPr>
                        <a:t>59</a:t>
                      </a:r>
                      <a:endParaRPr lang="it-IT" sz="1400" b="0" strike="noStrike" spc="-1" dirty="0">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dirty="0">
                          <a:solidFill>
                            <a:schemeClr val="tx1"/>
                          </a:solidFill>
                          <a:latin typeface="+mn-lt"/>
                          <a:ea typeface="Arial"/>
                        </a:rPr>
                        <a:t>34</a:t>
                      </a:r>
                      <a:endParaRPr lang="it-IT" sz="1400" b="0" strike="noStrike" spc="-1" dirty="0">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dirty="0">
                          <a:solidFill>
                            <a:schemeClr val="tx1"/>
                          </a:solidFill>
                          <a:latin typeface="+mn-lt"/>
                          <a:ea typeface="Arial"/>
                        </a:rPr>
                        <a:t>38</a:t>
                      </a:r>
                      <a:endParaRPr lang="it-IT" sz="1400" b="0" strike="noStrike" spc="-1" dirty="0">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extLst>
                  <a:ext uri="{0D108BD9-81ED-4DB2-BD59-A6C34878D82A}">
                    <a16:rowId xmlns:a16="http://schemas.microsoft.com/office/drawing/2014/main" xmlns="" val="573806634"/>
                  </a:ext>
                </a:extLst>
              </a:tr>
              <a:tr h="451171">
                <a:tc>
                  <a:txBody>
                    <a:bodyPr/>
                    <a:lstStyle/>
                    <a:p>
                      <a:pPr algn="ctr">
                        <a:lnSpc>
                          <a:spcPct val="115000"/>
                        </a:lnSpc>
                        <a:buNone/>
                        <a:tabLst>
                          <a:tab pos="0" algn="l"/>
                        </a:tabLst>
                      </a:pPr>
                      <a:r>
                        <a:rPr lang="it-IT" sz="1400" b="0" strike="noStrike" spc="-1">
                          <a:solidFill>
                            <a:schemeClr val="tx1"/>
                          </a:solidFill>
                          <a:latin typeface="+mn-lt"/>
                          <a:ea typeface="Arial"/>
                        </a:rPr>
                        <a:t>3</a:t>
                      </a:r>
                      <a:endParaRPr lang="it-IT" sz="1400" b="0" strike="noStrike" spc="-1">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dirty="0">
                          <a:solidFill>
                            <a:schemeClr val="tx1"/>
                          </a:solidFill>
                          <a:latin typeface="+mn-lt"/>
                          <a:ea typeface="Arial"/>
                        </a:rPr>
                        <a:t>47</a:t>
                      </a:r>
                      <a:endParaRPr lang="it-IT" sz="1400" b="0" strike="noStrike" spc="-1" dirty="0">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a:solidFill>
                            <a:schemeClr val="tx1"/>
                          </a:solidFill>
                          <a:latin typeface="+mn-lt"/>
                          <a:ea typeface="Arial"/>
                        </a:rPr>
                        <a:t>168</a:t>
                      </a:r>
                      <a:endParaRPr lang="it-IT" sz="1400" b="0" strike="noStrike" spc="-1">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dirty="0">
                          <a:solidFill>
                            <a:schemeClr val="tx1"/>
                          </a:solidFill>
                          <a:latin typeface="+mn-lt"/>
                          <a:ea typeface="Arial"/>
                        </a:rPr>
                        <a:t>34</a:t>
                      </a:r>
                      <a:endParaRPr lang="it-IT" sz="1400" b="0" strike="noStrike" spc="-1" dirty="0">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a:solidFill>
                            <a:schemeClr val="tx1"/>
                          </a:solidFill>
                          <a:latin typeface="+mn-lt"/>
                          <a:ea typeface="Arial"/>
                        </a:rPr>
                        <a:t>93</a:t>
                      </a:r>
                      <a:endParaRPr lang="it-IT" sz="1400" b="0" strike="noStrike" spc="-1">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dirty="0">
                          <a:solidFill>
                            <a:schemeClr val="tx1"/>
                          </a:solidFill>
                          <a:latin typeface="+mn-lt"/>
                          <a:ea typeface="Arial"/>
                        </a:rPr>
                        <a:t>18</a:t>
                      </a:r>
                      <a:endParaRPr lang="it-IT" sz="1400" b="0" strike="noStrike" spc="-1" dirty="0">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dirty="0">
                          <a:solidFill>
                            <a:schemeClr val="tx1"/>
                          </a:solidFill>
                          <a:latin typeface="+mn-lt"/>
                          <a:ea typeface="Arial"/>
                        </a:rPr>
                        <a:t>56</a:t>
                      </a:r>
                      <a:endParaRPr lang="it-IT" sz="1400" b="0" strike="noStrike" spc="-1" dirty="0">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extLst>
                  <a:ext uri="{0D108BD9-81ED-4DB2-BD59-A6C34878D82A}">
                    <a16:rowId xmlns:a16="http://schemas.microsoft.com/office/drawing/2014/main" xmlns="" val="3881161002"/>
                  </a:ext>
                </a:extLst>
              </a:tr>
              <a:tr h="451171">
                <a:tc>
                  <a:txBody>
                    <a:bodyPr/>
                    <a:lstStyle/>
                    <a:p>
                      <a:pPr algn="ctr">
                        <a:lnSpc>
                          <a:spcPct val="115000"/>
                        </a:lnSpc>
                        <a:buNone/>
                        <a:tabLst>
                          <a:tab pos="0" algn="l"/>
                        </a:tabLst>
                      </a:pPr>
                      <a:r>
                        <a:rPr lang="it-IT" sz="1400" b="0" strike="noStrike" spc="-1">
                          <a:solidFill>
                            <a:schemeClr val="tx1"/>
                          </a:solidFill>
                          <a:latin typeface="+mn-lt"/>
                          <a:ea typeface="Arial"/>
                        </a:rPr>
                        <a:t>4</a:t>
                      </a:r>
                      <a:endParaRPr lang="it-IT" sz="1400" b="0" strike="noStrike" spc="-1">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dirty="0">
                          <a:solidFill>
                            <a:schemeClr val="tx1"/>
                          </a:solidFill>
                          <a:latin typeface="+mn-lt"/>
                          <a:ea typeface="Arial"/>
                        </a:rPr>
                        <a:t>64</a:t>
                      </a:r>
                      <a:endParaRPr lang="it-IT" sz="1400" b="0" strike="noStrike" spc="-1" dirty="0">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a:solidFill>
                            <a:schemeClr val="tx1"/>
                          </a:solidFill>
                          <a:latin typeface="+mn-lt"/>
                          <a:ea typeface="Arial"/>
                        </a:rPr>
                        <a:t>232</a:t>
                      </a:r>
                      <a:endParaRPr lang="it-IT" sz="1400" b="0" strike="noStrike" spc="-1">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dirty="0">
                          <a:solidFill>
                            <a:schemeClr val="tx1"/>
                          </a:solidFill>
                          <a:latin typeface="+mn-lt"/>
                          <a:ea typeface="Arial"/>
                        </a:rPr>
                        <a:t>33</a:t>
                      </a:r>
                      <a:endParaRPr lang="it-IT" sz="1400" b="0" strike="noStrike" spc="-1" dirty="0">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dirty="0">
                          <a:solidFill>
                            <a:schemeClr val="tx1"/>
                          </a:solidFill>
                          <a:latin typeface="+mn-lt"/>
                          <a:ea typeface="Arial"/>
                        </a:rPr>
                        <a:t>126</a:t>
                      </a:r>
                      <a:endParaRPr lang="it-IT" sz="1400" b="0" strike="noStrike" spc="-1" dirty="0">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dirty="0">
                          <a:solidFill>
                            <a:schemeClr val="tx1"/>
                          </a:solidFill>
                          <a:latin typeface="+mn-lt"/>
                          <a:ea typeface="Arial"/>
                        </a:rPr>
                        <a:t>17</a:t>
                      </a:r>
                      <a:endParaRPr lang="it-IT" sz="1400" b="0" strike="noStrike" spc="-1" dirty="0">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dirty="0">
                          <a:solidFill>
                            <a:schemeClr val="tx1"/>
                          </a:solidFill>
                          <a:latin typeface="+mn-lt"/>
                          <a:ea typeface="Arial"/>
                        </a:rPr>
                        <a:t>73</a:t>
                      </a:r>
                      <a:endParaRPr lang="it-IT" sz="1400" b="0" strike="noStrike" spc="-1" dirty="0">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extLst>
                  <a:ext uri="{0D108BD9-81ED-4DB2-BD59-A6C34878D82A}">
                    <a16:rowId xmlns:a16="http://schemas.microsoft.com/office/drawing/2014/main" xmlns="" val="2623513925"/>
                  </a:ext>
                </a:extLst>
              </a:tr>
              <a:tr h="451171">
                <a:tc>
                  <a:txBody>
                    <a:bodyPr/>
                    <a:lstStyle/>
                    <a:p>
                      <a:pPr algn="ctr">
                        <a:lnSpc>
                          <a:spcPct val="115000"/>
                        </a:lnSpc>
                        <a:buNone/>
                        <a:tabLst>
                          <a:tab pos="0" algn="l"/>
                        </a:tabLst>
                      </a:pPr>
                      <a:r>
                        <a:rPr lang="it-IT" sz="1400" b="0" strike="noStrike" spc="-1">
                          <a:solidFill>
                            <a:schemeClr val="tx1"/>
                          </a:solidFill>
                          <a:latin typeface="+mn-lt"/>
                          <a:ea typeface="Arial"/>
                        </a:rPr>
                        <a:t>5</a:t>
                      </a:r>
                      <a:endParaRPr lang="it-IT" sz="1400" b="0" strike="noStrike" spc="-1">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dirty="0">
                          <a:solidFill>
                            <a:schemeClr val="tx1"/>
                          </a:solidFill>
                          <a:latin typeface="+mn-lt"/>
                          <a:ea typeface="Arial"/>
                        </a:rPr>
                        <a:t>60</a:t>
                      </a:r>
                      <a:endParaRPr lang="it-IT" sz="1400" b="0" strike="noStrike" spc="-1" dirty="0">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a:solidFill>
                            <a:schemeClr val="tx1"/>
                          </a:solidFill>
                          <a:latin typeface="+mn-lt"/>
                          <a:ea typeface="Arial"/>
                        </a:rPr>
                        <a:t>292</a:t>
                      </a:r>
                      <a:endParaRPr lang="it-IT" sz="1400" b="0" strike="noStrike" spc="-1">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dirty="0">
                          <a:solidFill>
                            <a:schemeClr val="tx1"/>
                          </a:solidFill>
                          <a:latin typeface="+mn-lt"/>
                          <a:ea typeface="Arial"/>
                        </a:rPr>
                        <a:t>18</a:t>
                      </a:r>
                      <a:endParaRPr lang="it-IT" sz="1400" b="0" strike="noStrike" spc="-1" dirty="0">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a:solidFill>
                            <a:schemeClr val="tx1"/>
                          </a:solidFill>
                          <a:latin typeface="+mn-lt"/>
                          <a:ea typeface="Arial"/>
                        </a:rPr>
                        <a:t>144</a:t>
                      </a:r>
                      <a:endParaRPr lang="it-IT" sz="1400" b="0" strike="noStrike" spc="-1">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dirty="0">
                          <a:solidFill>
                            <a:schemeClr val="tx1"/>
                          </a:solidFill>
                          <a:latin typeface="+mn-lt"/>
                          <a:ea typeface="Arial"/>
                        </a:rPr>
                        <a:t>32</a:t>
                      </a:r>
                      <a:endParaRPr lang="it-IT" sz="1400" b="0" strike="noStrike" spc="-1" dirty="0">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dirty="0">
                          <a:solidFill>
                            <a:schemeClr val="tx1"/>
                          </a:solidFill>
                          <a:latin typeface="+mn-lt"/>
                          <a:ea typeface="Arial"/>
                        </a:rPr>
                        <a:t>105</a:t>
                      </a:r>
                      <a:endParaRPr lang="it-IT" sz="1400" b="0" strike="noStrike" spc="-1" dirty="0">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extLst>
                  <a:ext uri="{0D108BD9-81ED-4DB2-BD59-A6C34878D82A}">
                    <a16:rowId xmlns:a16="http://schemas.microsoft.com/office/drawing/2014/main" xmlns="" val="982341899"/>
                  </a:ext>
                </a:extLst>
              </a:tr>
              <a:tr h="451171">
                <a:tc>
                  <a:txBody>
                    <a:bodyPr/>
                    <a:lstStyle/>
                    <a:p>
                      <a:pPr algn="ctr">
                        <a:lnSpc>
                          <a:spcPct val="115000"/>
                        </a:lnSpc>
                        <a:buNone/>
                        <a:tabLst>
                          <a:tab pos="0" algn="l"/>
                        </a:tabLst>
                      </a:pPr>
                      <a:r>
                        <a:rPr lang="it-IT" sz="1400" b="0" strike="noStrike" spc="-1">
                          <a:solidFill>
                            <a:schemeClr val="tx1"/>
                          </a:solidFill>
                          <a:latin typeface="+mn-lt"/>
                          <a:ea typeface="Arial"/>
                        </a:rPr>
                        <a:t>6</a:t>
                      </a:r>
                      <a:endParaRPr lang="it-IT" sz="1400" b="0" strike="noStrike" spc="-1">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a:solidFill>
                            <a:schemeClr val="tx1"/>
                          </a:solidFill>
                          <a:latin typeface="+mn-lt"/>
                          <a:ea typeface="Arial"/>
                        </a:rPr>
                        <a:t>58</a:t>
                      </a:r>
                      <a:endParaRPr lang="it-IT" sz="1400" b="0" strike="noStrike" spc="-1">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dirty="0">
                          <a:solidFill>
                            <a:schemeClr val="tx1"/>
                          </a:solidFill>
                          <a:latin typeface="+mn-lt"/>
                          <a:ea typeface="Arial"/>
                        </a:rPr>
                        <a:t>350</a:t>
                      </a:r>
                      <a:endParaRPr lang="it-IT" sz="1400" b="0" strike="noStrike" spc="-1" dirty="0">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dirty="0">
                          <a:solidFill>
                            <a:schemeClr val="tx1"/>
                          </a:solidFill>
                          <a:latin typeface="+mn-lt"/>
                          <a:ea typeface="Arial"/>
                        </a:rPr>
                        <a:t>51</a:t>
                      </a:r>
                      <a:endParaRPr lang="it-IT" sz="1400" b="0" strike="noStrike" spc="-1" dirty="0">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a:solidFill>
                            <a:schemeClr val="tx1"/>
                          </a:solidFill>
                          <a:latin typeface="+mn-lt"/>
                          <a:ea typeface="Arial"/>
                        </a:rPr>
                        <a:t>195</a:t>
                      </a:r>
                      <a:endParaRPr lang="it-IT" sz="1400" b="0" strike="noStrike" spc="-1">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dirty="0">
                          <a:solidFill>
                            <a:schemeClr val="tx1"/>
                          </a:solidFill>
                          <a:latin typeface="+mn-lt"/>
                          <a:ea typeface="Arial"/>
                        </a:rPr>
                        <a:t>30</a:t>
                      </a:r>
                      <a:endParaRPr lang="it-IT" sz="1400" b="0" strike="noStrike" spc="-1" dirty="0">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dirty="0">
                          <a:solidFill>
                            <a:schemeClr val="tx1"/>
                          </a:solidFill>
                          <a:latin typeface="+mn-lt"/>
                          <a:ea typeface="Arial"/>
                        </a:rPr>
                        <a:t>135</a:t>
                      </a:r>
                      <a:endParaRPr lang="it-IT" sz="1400" b="0" strike="noStrike" spc="-1" dirty="0">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extLst>
                  <a:ext uri="{0D108BD9-81ED-4DB2-BD59-A6C34878D82A}">
                    <a16:rowId xmlns:a16="http://schemas.microsoft.com/office/drawing/2014/main" xmlns="" val="1386965792"/>
                  </a:ext>
                </a:extLst>
              </a:tr>
              <a:tr h="451171">
                <a:tc>
                  <a:txBody>
                    <a:bodyPr/>
                    <a:lstStyle/>
                    <a:p>
                      <a:pPr algn="ctr">
                        <a:lnSpc>
                          <a:spcPct val="115000"/>
                        </a:lnSpc>
                        <a:buNone/>
                        <a:tabLst>
                          <a:tab pos="0" algn="l"/>
                        </a:tabLst>
                      </a:pPr>
                      <a:r>
                        <a:rPr lang="it-IT" sz="1400" b="0" strike="noStrike" spc="-1">
                          <a:solidFill>
                            <a:schemeClr val="tx1"/>
                          </a:solidFill>
                          <a:latin typeface="+mn-lt"/>
                          <a:ea typeface="Arial"/>
                        </a:rPr>
                        <a:t>7</a:t>
                      </a:r>
                      <a:endParaRPr lang="it-IT" sz="1400" b="0" strike="noStrike" spc="-1">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a:solidFill>
                            <a:schemeClr val="tx1"/>
                          </a:solidFill>
                          <a:latin typeface="+mn-lt"/>
                          <a:ea typeface="Arial"/>
                        </a:rPr>
                        <a:t>55</a:t>
                      </a:r>
                      <a:endParaRPr lang="it-IT" sz="1400" b="0" strike="noStrike" spc="-1">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dirty="0">
                          <a:solidFill>
                            <a:schemeClr val="tx1"/>
                          </a:solidFill>
                          <a:latin typeface="+mn-lt"/>
                          <a:ea typeface="Arial"/>
                        </a:rPr>
                        <a:t>405</a:t>
                      </a:r>
                      <a:endParaRPr lang="it-IT" sz="1400" b="0" strike="noStrike" spc="-1" dirty="0">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dirty="0">
                          <a:solidFill>
                            <a:schemeClr val="tx1"/>
                          </a:solidFill>
                          <a:latin typeface="+mn-lt"/>
                          <a:ea typeface="Arial"/>
                        </a:rPr>
                        <a:t>15</a:t>
                      </a:r>
                      <a:endParaRPr lang="it-IT" sz="1400" b="0" strike="noStrike" spc="-1" dirty="0">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dirty="0">
                          <a:solidFill>
                            <a:schemeClr val="tx1"/>
                          </a:solidFill>
                          <a:latin typeface="+mn-lt"/>
                          <a:ea typeface="Arial"/>
                        </a:rPr>
                        <a:t>210</a:t>
                      </a:r>
                      <a:endParaRPr lang="it-IT" sz="1400" b="0" strike="noStrike" spc="-1" dirty="0">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dirty="0">
                          <a:solidFill>
                            <a:schemeClr val="tx1"/>
                          </a:solidFill>
                          <a:latin typeface="+mn-lt"/>
                          <a:ea typeface="Arial"/>
                        </a:rPr>
                        <a:t>32</a:t>
                      </a:r>
                      <a:endParaRPr lang="it-IT" sz="1400" b="0" strike="noStrike" spc="-1" dirty="0">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dirty="0">
                          <a:solidFill>
                            <a:schemeClr val="tx1"/>
                          </a:solidFill>
                          <a:latin typeface="+mn-lt"/>
                          <a:ea typeface="Arial"/>
                        </a:rPr>
                        <a:t>167</a:t>
                      </a:r>
                      <a:endParaRPr lang="it-IT" sz="1400" b="0" strike="noStrike" spc="-1" dirty="0">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extLst>
                  <a:ext uri="{0D108BD9-81ED-4DB2-BD59-A6C34878D82A}">
                    <a16:rowId xmlns:a16="http://schemas.microsoft.com/office/drawing/2014/main" xmlns="" val="3854858187"/>
                  </a:ext>
                </a:extLst>
              </a:tr>
              <a:tr h="451171">
                <a:tc>
                  <a:txBody>
                    <a:bodyPr/>
                    <a:lstStyle/>
                    <a:p>
                      <a:pPr algn="ctr">
                        <a:lnSpc>
                          <a:spcPct val="115000"/>
                        </a:lnSpc>
                        <a:buNone/>
                        <a:tabLst>
                          <a:tab pos="0" algn="l"/>
                        </a:tabLst>
                      </a:pPr>
                      <a:r>
                        <a:rPr lang="it-IT" sz="1400" b="0" strike="noStrike" spc="-1">
                          <a:solidFill>
                            <a:schemeClr val="tx1"/>
                          </a:solidFill>
                          <a:latin typeface="+mn-lt"/>
                          <a:ea typeface="Arial"/>
                        </a:rPr>
                        <a:t>8</a:t>
                      </a:r>
                      <a:endParaRPr lang="it-IT" sz="1400" b="0" strike="noStrike" spc="-1">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a:solidFill>
                            <a:schemeClr val="tx1"/>
                          </a:solidFill>
                          <a:latin typeface="+mn-lt"/>
                          <a:ea typeface="Arial"/>
                        </a:rPr>
                        <a:t>59</a:t>
                      </a:r>
                      <a:endParaRPr lang="it-IT" sz="1400" b="0" strike="noStrike" spc="-1">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a:solidFill>
                            <a:schemeClr val="tx1"/>
                          </a:solidFill>
                          <a:latin typeface="+mn-lt"/>
                          <a:ea typeface="Arial"/>
                        </a:rPr>
                        <a:t>464</a:t>
                      </a:r>
                      <a:endParaRPr lang="it-IT" sz="1400" b="0" strike="noStrike" spc="-1">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a:solidFill>
                            <a:schemeClr val="tx1"/>
                          </a:solidFill>
                          <a:latin typeface="+mn-lt"/>
                          <a:ea typeface="Arial"/>
                        </a:rPr>
                        <a:t>3</a:t>
                      </a:r>
                      <a:endParaRPr lang="it-IT" sz="1400" b="0" strike="noStrike" spc="-1">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dirty="0">
                          <a:solidFill>
                            <a:schemeClr val="tx1"/>
                          </a:solidFill>
                          <a:latin typeface="+mn-lt"/>
                          <a:ea typeface="Arial"/>
                        </a:rPr>
                        <a:t>213</a:t>
                      </a:r>
                      <a:endParaRPr lang="it-IT" sz="1400" b="0" strike="noStrike" spc="-1" dirty="0">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a:solidFill>
                            <a:schemeClr val="tx1"/>
                          </a:solidFill>
                          <a:latin typeface="+mn-lt"/>
                          <a:ea typeface="Arial"/>
                        </a:rPr>
                        <a:t>40</a:t>
                      </a:r>
                      <a:endParaRPr lang="it-IT" sz="1400" b="0" strike="noStrike" spc="-1">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dirty="0">
                          <a:solidFill>
                            <a:schemeClr val="tx1"/>
                          </a:solidFill>
                          <a:latin typeface="+mn-lt"/>
                          <a:ea typeface="Arial"/>
                        </a:rPr>
                        <a:t>207</a:t>
                      </a:r>
                      <a:endParaRPr lang="it-IT" sz="1400" b="0" strike="noStrike" spc="-1" dirty="0">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extLst>
                  <a:ext uri="{0D108BD9-81ED-4DB2-BD59-A6C34878D82A}">
                    <a16:rowId xmlns:a16="http://schemas.microsoft.com/office/drawing/2014/main" xmlns="" val="1166516827"/>
                  </a:ext>
                </a:extLst>
              </a:tr>
              <a:tr h="451171">
                <a:tc>
                  <a:txBody>
                    <a:bodyPr/>
                    <a:lstStyle/>
                    <a:p>
                      <a:pPr algn="ctr">
                        <a:lnSpc>
                          <a:spcPct val="115000"/>
                        </a:lnSpc>
                        <a:buNone/>
                        <a:tabLst>
                          <a:tab pos="0" algn="l"/>
                        </a:tabLst>
                      </a:pPr>
                      <a:r>
                        <a:rPr lang="it-IT" sz="1400" b="0" strike="noStrike" spc="-1">
                          <a:solidFill>
                            <a:schemeClr val="tx1"/>
                          </a:solidFill>
                          <a:latin typeface="+mn-lt"/>
                          <a:ea typeface="Arial"/>
                        </a:rPr>
                        <a:t>9</a:t>
                      </a:r>
                      <a:endParaRPr lang="it-IT" sz="1400" b="0" strike="noStrike" spc="-1">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a:solidFill>
                            <a:schemeClr val="tx1"/>
                          </a:solidFill>
                          <a:latin typeface="+mn-lt"/>
                          <a:ea typeface="Arial"/>
                        </a:rPr>
                        <a:t>51</a:t>
                      </a:r>
                      <a:endParaRPr lang="it-IT" sz="1400" b="0" strike="noStrike" spc="-1">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dirty="0">
                          <a:solidFill>
                            <a:schemeClr val="tx1"/>
                          </a:solidFill>
                          <a:latin typeface="+mn-lt"/>
                          <a:ea typeface="Arial"/>
                        </a:rPr>
                        <a:t>515</a:t>
                      </a:r>
                      <a:endParaRPr lang="it-IT" sz="1400" b="0" strike="noStrike" spc="-1" dirty="0">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a:solidFill>
                            <a:schemeClr val="tx1"/>
                          </a:solidFill>
                          <a:latin typeface="+mn-lt"/>
                          <a:ea typeface="Arial"/>
                        </a:rPr>
                        <a:t>9</a:t>
                      </a:r>
                      <a:endParaRPr lang="it-IT" sz="1400" b="0" strike="noStrike" spc="-1">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dirty="0">
                          <a:solidFill>
                            <a:schemeClr val="tx1"/>
                          </a:solidFill>
                          <a:latin typeface="+mn-lt"/>
                          <a:ea typeface="Arial"/>
                        </a:rPr>
                        <a:t>222</a:t>
                      </a:r>
                      <a:endParaRPr lang="it-IT" sz="1400" b="0" strike="noStrike" spc="-1" dirty="0">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dirty="0">
                          <a:solidFill>
                            <a:schemeClr val="tx1"/>
                          </a:solidFill>
                          <a:latin typeface="+mn-lt"/>
                          <a:ea typeface="Arial"/>
                        </a:rPr>
                        <a:t>36</a:t>
                      </a:r>
                      <a:endParaRPr lang="it-IT" sz="1400" b="0" strike="noStrike" spc="-1" dirty="0">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dirty="0">
                          <a:solidFill>
                            <a:schemeClr val="tx1"/>
                          </a:solidFill>
                          <a:latin typeface="+mn-lt"/>
                          <a:ea typeface="Arial"/>
                        </a:rPr>
                        <a:t>243</a:t>
                      </a:r>
                      <a:endParaRPr lang="it-IT" sz="1400" b="0" strike="noStrike" spc="-1" dirty="0">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extLst>
                  <a:ext uri="{0D108BD9-81ED-4DB2-BD59-A6C34878D82A}">
                    <a16:rowId xmlns:a16="http://schemas.microsoft.com/office/drawing/2014/main" xmlns="" val="1269142912"/>
                  </a:ext>
                </a:extLst>
              </a:tr>
              <a:tr h="451171">
                <a:tc>
                  <a:txBody>
                    <a:bodyPr/>
                    <a:lstStyle/>
                    <a:p>
                      <a:pPr algn="ctr">
                        <a:lnSpc>
                          <a:spcPct val="115000"/>
                        </a:lnSpc>
                        <a:buNone/>
                        <a:tabLst>
                          <a:tab pos="0" algn="l"/>
                        </a:tabLst>
                      </a:pPr>
                      <a:r>
                        <a:rPr lang="it-IT" sz="1400" b="0" strike="noStrike" spc="-1" dirty="0">
                          <a:solidFill>
                            <a:schemeClr val="tx1"/>
                          </a:solidFill>
                          <a:latin typeface="+mn-lt"/>
                          <a:ea typeface="Arial"/>
                        </a:rPr>
                        <a:t>10</a:t>
                      </a:r>
                      <a:endParaRPr lang="it-IT" sz="1400" b="0" strike="noStrike" spc="-1" dirty="0">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dirty="0">
                          <a:solidFill>
                            <a:schemeClr val="tx1"/>
                          </a:solidFill>
                          <a:latin typeface="+mn-lt"/>
                          <a:ea typeface="Arial"/>
                        </a:rPr>
                        <a:t>43</a:t>
                      </a:r>
                      <a:endParaRPr lang="it-IT" sz="1400" b="0" strike="noStrike" spc="-1" dirty="0">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dirty="0">
                          <a:solidFill>
                            <a:schemeClr val="tx1"/>
                          </a:solidFill>
                          <a:latin typeface="+mn-lt"/>
                          <a:ea typeface="Arial"/>
                        </a:rPr>
                        <a:t>558</a:t>
                      </a:r>
                      <a:endParaRPr lang="it-IT" sz="1400" b="0" strike="noStrike" spc="-1" dirty="0">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dirty="0">
                          <a:solidFill>
                            <a:schemeClr val="tx1"/>
                          </a:solidFill>
                          <a:latin typeface="+mn-lt"/>
                          <a:ea typeface="Arial"/>
                        </a:rPr>
                        <a:t>5</a:t>
                      </a:r>
                      <a:endParaRPr lang="it-IT" sz="1400" b="0" strike="noStrike" spc="-1" dirty="0">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dirty="0">
                          <a:solidFill>
                            <a:schemeClr val="tx1"/>
                          </a:solidFill>
                          <a:latin typeface="+mn-lt"/>
                          <a:ea typeface="Arial"/>
                        </a:rPr>
                        <a:t>227</a:t>
                      </a:r>
                      <a:endParaRPr lang="it-IT" sz="1400" b="0" strike="noStrike" spc="-1" dirty="0">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dirty="0">
                          <a:solidFill>
                            <a:schemeClr val="tx1"/>
                          </a:solidFill>
                          <a:latin typeface="+mn-lt"/>
                          <a:ea typeface="Arial"/>
                        </a:rPr>
                        <a:t>38</a:t>
                      </a:r>
                      <a:endParaRPr lang="it-IT" sz="1400" b="0" strike="noStrike" spc="-1" dirty="0">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buNone/>
                        <a:tabLst>
                          <a:tab pos="0" algn="l"/>
                        </a:tabLst>
                      </a:pPr>
                      <a:r>
                        <a:rPr lang="it-IT" sz="1400" b="0" strike="noStrike" spc="-1" dirty="0">
                          <a:solidFill>
                            <a:schemeClr val="tx1"/>
                          </a:solidFill>
                          <a:latin typeface="+mn-lt"/>
                          <a:ea typeface="Arial"/>
                        </a:rPr>
                        <a:t>281</a:t>
                      </a:r>
                      <a:endParaRPr lang="it-IT" sz="1400" b="0" strike="noStrike" spc="-1" dirty="0">
                        <a:solidFill>
                          <a:schemeClr val="tx1"/>
                        </a:solidFill>
                        <a:latin typeface="+mn-lt"/>
                      </a:endParaRPr>
                    </a:p>
                  </a:txBody>
                  <a:tcPr marL="28440" marR="28440" anchor="b">
                    <a:lnL w="9360">
                      <a:solidFill>
                        <a:srgbClr val="000000"/>
                      </a:solidFill>
                    </a:lnL>
                    <a:lnR w="9360">
                      <a:solidFill>
                        <a:srgbClr val="000000"/>
                      </a:solidFill>
                    </a:lnR>
                    <a:lnT w="9360">
                      <a:solidFill>
                        <a:srgbClr val="000000"/>
                      </a:solidFill>
                    </a:lnT>
                    <a:lnB w="9360">
                      <a:solidFill>
                        <a:srgbClr val="000000"/>
                      </a:solidFill>
                    </a:lnB>
                    <a:noFill/>
                  </a:tcPr>
                </a:tc>
                <a:extLst>
                  <a:ext uri="{0D108BD9-81ED-4DB2-BD59-A6C34878D82A}">
                    <a16:rowId xmlns:a16="http://schemas.microsoft.com/office/drawing/2014/main" xmlns="" val="3614216273"/>
                  </a:ext>
                </a:extLst>
              </a:tr>
            </a:tbl>
          </a:graphicData>
        </a:graphic>
      </p:graphicFrame>
      <p:sp>
        <p:nvSpPr>
          <p:cNvPr id="4" name="Segnaposto piè di pagina 3">
            <a:extLst>
              <a:ext uri="{FF2B5EF4-FFF2-40B4-BE49-F238E27FC236}">
                <a16:creationId xmlns:a16="http://schemas.microsoft.com/office/drawing/2014/main" xmlns="" id="{05BAA858-8486-DFEE-19AA-94704258CE12}"/>
              </a:ext>
            </a:extLst>
          </p:cNvPr>
          <p:cNvSpPr>
            <a:spLocks noGrp="1"/>
          </p:cNvSpPr>
          <p:nvPr>
            <p:ph type="ftr" sz="quarter" idx="11"/>
          </p:nvPr>
        </p:nvSpPr>
        <p:spPr>
          <a:xfrm>
            <a:off x="7226710" y="6315202"/>
            <a:ext cx="7543800" cy="365125"/>
          </a:xfrm>
        </p:spPr>
        <p:txBody>
          <a:bodyPr/>
          <a:lstStyle/>
          <a:p>
            <a:r>
              <a:rPr lang="it-IT" dirty="0">
                <a:solidFill>
                  <a:schemeClr val="tx1"/>
                </a:solidFill>
              </a:rPr>
              <a:t>PCTO EEE. Liceo Cavour. Raggi Cosmici e Monumenti Romani. A.S. 2023 - 2024</a:t>
            </a:r>
          </a:p>
        </p:txBody>
      </p:sp>
    </p:spTree>
    <p:extLst>
      <p:ext uri="{BB962C8B-B14F-4D97-AF65-F5344CB8AC3E}">
        <p14:creationId xmlns:p14="http://schemas.microsoft.com/office/powerpoint/2010/main" val="23226833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CasellaDiTesto 6"/>
          <p:cNvSpPr/>
          <p:nvPr/>
        </p:nvSpPr>
        <p:spPr>
          <a:xfrm>
            <a:off x="212271" y="195943"/>
            <a:ext cx="11979729" cy="46021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it-IT" sz="2400" b="0" strike="noStrike" spc="-1" dirty="0"/>
              <a:t>ISTOGRAMMI RELATIVI AL CONTEGGIO DEI RAGGI COSMICI AI VARI LIVELLI </a:t>
            </a:r>
          </a:p>
        </p:txBody>
      </p:sp>
      <p:pic>
        <p:nvPicPr>
          <p:cNvPr id="279" name="Immagine 3"/>
          <p:cNvPicPr/>
          <p:nvPr/>
        </p:nvPicPr>
        <p:blipFill>
          <a:blip r:embed="rId2"/>
          <a:stretch/>
        </p:blipFill>
        <p:spPr>
          <a:xfrm>
            <a:off x="2935811" y="4860586"/>
            <a:ext cx="3393720" cy="1576800"/>
          </a:xfrm>
          <a:prstGeom prst="rect">
            <a:avLst/>
          </a:prstGeom>
          <a:ln w="0">
            <a:noFill/>
          </a:ln>
        </p:spPr>
      </p:pic>
      <p:pic>
        <p:nvPicPr>
          <p:cNvPr id="280" name="Immagine 5"/>
          <p:cNvPicPr/>
          <p:nvPr/>
        </p:nvPicPr>
        <p:blipFill>
          <a:blip r:embed="rId3"/>
          <a:stretch/>
        </p:blipFill>
        <p:spPr>
          <a:xfrm>
            <a:off x="223475" y="900491"/>
            <a:ext cx="3344400" cy="1876320"/>
          </a:xfrm>
          <a:prstGeom prst="rect">
            <a:avLst/>
          </a:prstGeom>
          <a:ln w="0">
            <a:noFill/>
          </a:ln>
        </p:spPr>
      </p:pic>
      <p:pic>
        <p:nvPicPr>
          <p:cNvPr id="281" name="Immagine 11"/>
          <p:cNvPicPr/>
          <p:nvPr/>
        </p:nvPicPr>
        <p:blipFill>
          <a:blip r:embed="rId4"/>
          <a:stretch/>
        </p:blipFill>
        <p:spPr>
          <a:xfrm>
            <a:off x="1678278" y="2858940"/>
            <a:ext cx="3393720" cy="1806480"/>
          </a:xfrm>
          <a:prstGeom prst="rect">
            <a:avLst/>
          </a:prstGeom>
          <a:ln w="0">
            <a:noFill/>
          </a:ln>
        </p:spPr>
      </p:pic>
      <p:pic>
        <p:nvPicPr>
          <p:cNvPr id="282" name="Immagine 13"/>
          <p:cNvPicPr/>
          <p:nvPr/>
        </p:nvPicPr>
        <p:blipFill>
          <a:blip r:embed="rId5"/>
          <a:stretch/>
        </p:blipFill>
        <p:spPr>
          <a:xfrm>
            <a:off x="7559330" y="4268880"/>
            <a:ext cx="2163240" cy="1886760"/>
          </a:xfrm>
          <a:prstGeom prst="rect">
            <a:avLst/>
          </a:prstGeom>
          <a:ln w="0">
            <a:noFill/>
          </a:ln>
        </p:spPr>
      </p:pic>
      <p:pic>
        <p:nvPicPr>
          <p:cNvPr id="283" name="Immagine 15"/>
          <p:cNvPicPr/>
          <p:nvPr/>
        </p:nvPicPr>
        <p:blipFill>
          <a:blip r:embed="rId6"/>
          <a:stretch/>
        </p:blipFill>
        <p:spPr>
          <a:xfrm>
            <a:off x="5844135" y="1301580"/>
            <a:ext cx="2035800" cy="2319120"/>
          </a:xfrm>
          <a:prstGeom prst="rect">
            <a:avLst/>
          </a:prstGeom>
          <a:ln w="0">
            <a:noFill/>
          </a:ln>
        </p:spPr>
      </p:pic>
      <p:pic>
        <p:nvPicPr>
          <p:cNvPr id="284" name="Immagine 17"/>
          <p:cNvPicPr/>
          <p:nvPr/>
        </p:nvPicPr>
        <p:blipFill>
          <a:blip r:embed="rId7"/>
          <a:stretch/>
        </p:blipFill>
        <p:spPr>
          <a:xfrm>
            <a:off x="9154800" y="702360"/>
            <a:ext cx="2061000" cy="3382920"/>
          </a:xfrm>
          <a:prstGeom prst="rect">
            <a:avLst/>
          </a:prstGeom>
          <a:ln w="0">
            <a:noFill/>
          </a:ln>
        </p:spPr>
      </p:pic>
      <p:sp>
        <p:nvSpPr>
          <p:cNvPr id="2" name="Segnaposto piè di pagina 1">
            <a:extLst>
              <a:ext uri="{FF2B5EF4-FFF2-40B4-BE49-F238E27FC236}">
                <a16:creationId xmlns:a16="http://schemas.microsoft.com/office/drawing/2014/main" xmlns="" id="{8EBB6ED4-C712-D2A6-58E2-327A2EB1859C}"/>
              </a:ext>
            </a:extLst>
          </p:cNvPr>
          <p:cNvSpPr>
            <a:spLocks noGrp="1"/>
          </p:cNvSpPr>
          <p:nvPr>
            <p:ph type="ftr" sz="quarter" idx="11"/>
          </p:nvPr>
        </p:nvSpPr>
        <p:spPr>
          <a:xfrm>
            <a:off x="-74684" y="6492875"/>
            <a:ext cx="7543800" cy="365125"/>
          </a:xfrm>
        </p:spPr>
        <p:txBody>
          <a:bodyPr/>
          <a:lstStyle/>
          <a:p>
            <a:r>
              <a:rPr lang="it-IT" dirty="0">
                <a:solidFill>
                  <a:schemeClr val="tx1"/>
                </a:solidFill>
              </a:rPr>
              <a:t>PCTO EEE. Liceo Cavour. Raggi Cosmici e Monumenti Romani. A.S. 2023 - 2024</a:t>
            </a:r>
          </a:p>
        </p:txBody>
      </p:sp>
    </p:spTree>
    <p:extLst>
      <p:ext uri="{BB962C8B-B14F-4D97-AF65-F5344CB8AC3E}">
        <p14:creationId xmlns:p14="http://schemas.microsoft.com/office/powerpoint/2010/main" val="23901989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5160D889-F947-B84C-FD8A-DD3B6D4FCDB5}"/>
              </a:ext>
            </a:extLst>
          </p:cNvPr>
          <p:cNvSpPr>
            <a:spLocks noGrp="1"/>
          </p:cNvSpPr>
          <p:nvPr>
            <p:ph type="title"/>
          </p:nvPr>
        </p:nvSpPr>
        <p:spPr>
          <a:xfrm>
            <a:off x="969348" y="0"/>
            <a:ext cx="8534400" cy="1507067"/>
          </a:xfrm>
        </p:spPr>
        <p:txBody>
          <a:bodyPr/>
          <a:lstStyle/>
          <a:p>
            <a:r>
              <a:rPr lang="it-IT" dirty="0"/>
              <a:t>Cosmic Box e Didattica STEAM</a:t>
            </a:r>
          </a:p>
        </p:txBody>
      </p:sp>
      <p:sp>
        <p:nvSpPr>
          <p:cNvPr id="3" name="Segnaposto contenuto 2">
            <a:extLst>
              <a:ext uri="{FF2B5EF4-FFF2-40B4-BE49-F238E27FC236}">
                <a16:creationId xmlns:a16="http://schemas.microsoft.com/office/drawing/2014/main" xmlns="" id="{0FF05EA5-FC50-06A7-66A6-96DD9F37A4BB}"/>
              </a:ext>
            </a:extLst>
          </p:cNvPr>
          <p:cNvSpPr>
            <a:spLocks noGrp="1"/>
          </p:cNvSpPr>
          <p:nvPr>
            <p:ph idx="1"/>
          </p:nvPr>
        </p:nvSpPr>
        <p:spPr>
          <a:xfrm>
            <a:off x="723541" y="1425678"/>
            <a:ext cx="8534400" cy="4807974"/>
          </a:xfrm>
        </p:spPr>
        <p:txBody>
          <a:bodyPr>
            <a:normAutofit fontScale="92500" lnSpcReduction="10000"/>
          </a:bodyPr>
          <a:lstStyle/>
          <a:p>
            <a:pPr algn="just"/>
            <a:r>
              <a:rPr lang="it-IT" sz="1800" b="0" i="0" u="none" strike="noStrike" baseline="0" dirty="0">
                <a:solidFill>
                  <a:schemeClr val="tx1"/>
                </a:solidFill>
              </a:rPr>
              <a:t>Il Liceo Cavour di Roma </a:t>
            </a:r>
            <a:r>
              <a:rPr lang="it-IT" sz="1800" dirty="0">
                <a:solidFill>
                  <a:schemeClr val="tx1"/>
                </a:solidFill>
              </a:rPr>
              <a:t>da</a:t>
            </a:r>
            <a:r>
              <a:rPr lang="it-IT" sz="1800" b="0" i="0" u="none" strike="noStrike" baseline="0" dirty="0">
                <a:solidFill>
                  <a:schemeClr val="tx1"/>
                </a:solidFill>
              </a:rPr>
              <a:t> alcuni anni sta implementando la didattica STEAM nella propria offerta formativa; nel biennio 2022 – 2023 il  Liceo ha svolto  il ruolo di Scuola Polo nazionale per la realizzazione di percorsi formativi per la didattica delle STEAM. </a:t>
            </a:r>
          </a:p>
          <a:p>
            <a:pPr algn="just"/>
            <a:r>
              <a:rPr lang="it-IT" sz="1800" dirty="0">
                <a:solidFill>
                  <a:schemeClr val="tx1"/>
                </a:solidFill>
              </a:rPr>
              <a:t>La didattica STEAM si propone di coniugare lo studio delle materie scientifiche «dure» (Science, Technology, Engineering, Mathematics) con le discipline artistiche (individuate dalla A di </a:t>
            </a:r>
            <a:r>
              <a:rPr lang="it-IT" sz="1800" dirty="0" err="1">
                <a:solidFill>
                  <a:schemeClr val="tx1"/>
                </a:solidFill>
              </a:rPr>
              <a:t>Arts</a:t>
            </a:r>
            <a:r>
              <a:rPr lang="it-IT" sz="1800" dirty="0">
                <a:solidFill>
                  <a:schemeClr val="tx1"/>
                </a:solidFill>
              </a:rPr>
              <a:t> nell’acronimo STEAM) per includere la componente «creativa» della conoscenza nel processo di apprendimento.</a:t>
            </a:r>
          </a:p>
          <a:p>
            <a:pPr algn="just"/>
            <a:r>
              <a:rPr lang="it-IT" sz="1800" dirty="0">
                <a:solidFill>
                  <a:schemeClr val="tx1"/>
                </a:solidFill>
              </a:rPr>
              <a:t>In linea con questo approccio, abbiamo pensato di coniugare lo studio dei raggi cosmici con la visita e la fruizione di luoghi storici di Roma che avessero caratteristiche conciliabili con l’osservazione scientifica.</a:t>
            </a:r>
          </a:p>
          <a:p>
            <a:pPr algn="just"/>
            <a:r>
              <a:rPr lang="it-IT" sz="1800" dirty="0">
                <a:solidFill>
                  <a:schemeClr val="tx1"/>
                </a:solidFill>
              </a:rPr>
              <a:t>Abbiamo scelto in particolare di misurare, utilizzando la Cosmic Box, la variazione del numero dei raggi cosmici con la quota. </a:t>
            </a:r>
          </a:p>
          <a:p>
            <a:pPr algn="just"/>
            <a:r>
              <a:rPr lang="it-IT" sz="1800" dirty="0">
                <a:solidFill>
                  <a:schemeClr val="tx1"/>
                </a:solidFill>
              </a:rPr>
              <a:t>Nell’anno in corso abbiamo realizzato le misure presso il Vittoriano, negli anni precedenti abbiamo eseguito le misure presso i Mercati di Traiano e all’interno della Basilica di San Clemente.</a:t>
            </a:r>
          </a:p>
        </p:txBody>
      </p:sp>
      <p:sp>
        <p:nvSpPr>
          <p:cNvPr id="4" name="Segnaposto piè di pagina 3">
            <a:extLst>
              <a:ext uri="{FF2B5EF4-FFF2-40B4-BE49-F238E27FC236}">
                <a16:creationId xmlns:a16="http://schemas.microsoft.com/office/drawing/2014/main" xmlns="" id="{C97577F1-9D8C-1CEE-C09B-C02CAB35EDD0}"/>
              </a:ext>
            </a:extLst>
          </p:cNvPr>
          <p:cNvSpPr>
            <a:spLocks noGrp="1"/>
          </p:cNvSpPr>
          <p:nvPr>
            <p:ph type="ftr" sz="quarter" idx="11"/>
          </p:nvPr>
        </p:nvSpPr>
        <p:spPr>
          <a:xfrm>
            <a:off x="723541" y="6292646"/>
            <a:ext cx="7543800" cy="365125"/>
          </a:xfrm>
        </p:spPr>
        <p:txBody>
          <a:bodyPr/>
          <a:lstStyle/>
          <a:p>
            <a:r>
              <a:rPr lang="it-IT" dirty="0">
                <a:solidFill>
                  <a:schemeClr val="tx1"/>
                </a:solidFill>
              </a:rPr>
              <a:t>PCTO EEE. Liceo Cavour. Raggi Cosmici e Monumenti Romani. A.S. 2023 - 2024</a:t>
            </a:r>
          </a:p>
        </p:txBody>
      </p:sp>
    </p:spTree>
    <p:extLst>
      <p:ext uri="{BB962C8B-B14F-4D97-AF65-F5344CB8AC3E}">
        <p14:creationId xmlns:p14="http://schemas.microsoft.com/office/powerpoint/2010/main" val="23184696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Google Shape;273;g12a610856d5_0_31"/>
          <p:cNvPicPr/>
          <p:nvPr/>
        </p:nvPicPr>
        <p:blipFill>
          <a:blip r:embed="rId2"/>
          <a:stretch/>
        </p:blipFill>
        <p:spPr>
          <a:xfrm>
            <a:off x="6305919" y="1844034"/>
            <a:ext cx="5216400" cy="3533760"/>
          </a:xfrm>
          <a:prstGeom prst="rect">
            <a:avLst/>
          </a:prstGeom>
          <a:ln w="0">
            <a:noFill/>
          </a:ln>
        </p:spPr>
      </p:pic>
      <p:pic>
        <p:nvPicPr>
          <p:cNvPr id="286" name="Immagine 1"/>
          <p:cNvPicPr/>
          <p:nvPr/>
        </p:nvPicPr>
        <p:blipFill>
          <a:blip r:embed="rId3"/>
          <a:stretch/>
        </p:blipFill>
        <p:spPr>
          <a:xfrm>
            <a:off x="396341" y="1226160"/>
            <a:ext cx="5820120" cy="3263400"/>
          </a:xfrm>
          <a:prstGeom prst="rect">
            <a:avLst/>
          </a:prstGeom>
          <a:ln w="0">
            <a:noFill/>
          </a:ln>
        </p:spPr>
      </p:pic>
      <p:sp>
        <p:nvSpPr>
          <p:cNvPr id="287" name="CasellaDiTesto 5"/>
          <p:cNvSpPr/>
          <p:nvPr/>
        </p:nvSpPr>
        <p:spPr>
          <a:xfrm>
            <a:off x="0" y="0"/>
            <a:ext cx="12192000" cy="58332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it-IT" sz="3200" spc="-1" dirty="0">
                <a:latin typeface="+mj-lt"/>
              </a:rPr>
              <a:t>ANDAMENTO DEI RAGGI COSMICI CON LA PROFONDITA’</a:t>
            </a:r>
            <a:endParaRPr lang="it-IT" sz="3200" strike="noStrike" spc="-1" dirty="0">
              <a:latin typeface="+mj-lt"/>
            </a:endParaRPr>
          </a:p>
        </p:txBody>
      </p:sp>
      <p:sp>
        <p:nvSpPr>
          <p:cNvPr id="2" name="CasellaDiTesto 1">
            <a:extLst>
              <a:ext uri="{FF2B5EF4-FFF2-40B4-BE49-F238E27FC236}">
                <a16:creationId xmlns:a16="http://schemas.microsoft.com/office/drawing/2014/main" xmlns="" id="{697E1E9A-8F55-D9D9-00E5-5EFA8FEB5017}"/>
              </a:ext>
            </a:extLst>
          </p:cNvPr>
          <p:cNvSpPr txBox="1"/>
          <p:nvPr/>
        </p:nvSpPr>
        <p:spPr>
          <a:xfrm>
            <a:off x="550606" y="4916129"/>
            <a:ext cx="5417575" cy="1200329"/>
          </a:xfrm>
          <a:prstGeom prst="rect">
            <a:avLst/>
          </a:prstGeom>
          <a:noFill/>
        </p:spPr>
        <p:txBody>
          <a:bodyPr wrap="square" rtlCol="0">
            <a:spAutoFit/>
          </a:bodyPr>
          <a:lstStyle/>
          <a:p>
            <a:pPr algn="just"/>
            <a:r>
              <a:rPr lang="it-IT" dirty="0"/>
              <a:t>Si riscontra qualche anomalia probabilmente dovuta al fatto che i raggi cosmici attraversano materiali eterogenei (tufo, calcestruzzo,  travertino).</a:t>
            </a:r>
          </a:p>
        </p:txBody>
      </p:sp>
      <p:sp>
        <p:nvSpPr>
          <p:cNvPr id="3" name="Segnaposto piè di pagina 2">
            <a:extLst>
              <a:ext uri="{FF2B5EF4-FFF2-40B4-BE49-F238E27FC236}">
                <a16:creationId xmlns:a16="http://schemas.microsoft.com/office/drawing/2014/main" xmlns="" id="{628FA46D-2B0B-E057-93B7-CCF72FB06F91}"/>
              </a:ext>
            </a:extLst>
          </p:cNvPr>
          <p:cNvSpPr>
            <a:spLocks noGrp="1"/>
          </p:cNvSpPr>
          <p:nvPr>
            <p:ph type="ftr" sz="quarter" idx="11"/>
          </p:nvPr>
        </p:nvSpPr>
        <p:spPr>
          <a:xfrm>
            <a:off x="694044" y="6266028"/>
            <a:ext cx="7543800" cy="365125"/>
          </a:xfrm>
        </p:spPr>
        <p:txBody>
          <a:bodyPr/>
          <a:lstStyle/>
          <a:p>
            <a:r>
              <a:rPr lang="it-IT" dirty="0">
                <a:solidFill>
                  <a:schemeClr val="tx1"/>
                </a:solidFill>
              </a:rPr>
              <a:t>PCTO EEE. Liceo Cavour. Raggi Cosmici e Monumenti Romani. A.S. 2023 - 2024</a:t>
            </a:r>
          </a:p>
        </p:txBody>
      </p:sp>
    </p:spTree>
    <p:extLst>
      <p:ext uri="{BB962C8B-B14F-4D97-AF65-F5344CB8AC3E}">
        <p14:creationId xmlns:p14="http://schemas.microsoft.com/office/powerpoint/2010/main" val="11280569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xmlns="" id="{3E19EC78-D6A9-470A-87E4-7B1D5B3EAB9E}"/>
              </a:ext>
            </a:extLst>
          </p:cNvPr>
          <p:cNvSpPr>
            <a:spLocks noGrp="1"/>
          </p:cNvSpPr>
          <p:nvPr>
            <p:ph type="title"/>
          </p:nvPr>
        </p:nvSpPr>
        <p:spPr>
          <a:xfrm>
            <a:off x="816188" y="379515"/>
            <a:ext cx="8534400" cy="942507"/>
          </a:xfrm>
        </p:spPr>
        <p:txBody>
          <a:bodyPr/>
          <a:lstStyle/>
          <a:p>
            <a:r>
              <a:rPr lang="it-IT" dirty="0"/>
              <a:t>Prossime attività</a:t>
            </a:r>
          </a:p>
        </p:txBody>
      </p:sp>
      <p:sp>
        <p:nvSpPr>
          <p:cNvPr id="4" name="Segnaposto contenuto 3">
            <a:extLst>
              <a:ext uri="{FF2B5EF4-FFF2-40B4-BE49-F238E27FC236}">
                <a16:creationId xmlns:a16="http://schemas.microsoft.com/office/drawing/2014/main" xmlns="" id="{B49398C6-8A69-44A9-8D8A-5A603D449F7E}"/>
              </a:ext>
            </a:extLst>
          </p:cNvPr>
          <p:cNvSpPr>
            <a:spLocks noGrp="1"/>
          </p:cNvSpPr>
          <p:nvPr>
            <p:ph idx="1"/>
          </p:nvPr>
        </p:nvSpPr>
        <p:spPr>
          <a:xfrm>
            <a:off x="816188" y="1920711"/>
            <a:ext cx="8534400" cy="3615267"/>
          </a:xfrm>
        </p:spPr>
        <p:txBody>
          <a:bodyPr/>
          <a:lstStyle/>
          <a:p>
            <a:r>
              <a:rPr lang="it-IT" dirty="0">
                <a:solidFill>
                  <a:schemeClr val="tx1"/>
                </a:solidFill>
              </a:rPr>
              <a:t> Misure presso </a:t>
            </a:r>
            <a:r>
              <a:rPr lang="it-IT" dirty="0" smtClean="0">
                <a:solidFill>
                  <a:schemeClr val="tx1"/>
                </a:solidFill>
              </a:rPr>
              <a:t>l’Area </a:t>
            </a:r>
            <a:r>
              <a:rPr lang="it-IT" dirty="0">
                <a:solidFill>
                  <a:schemeClr val="tx1"/>
                </a:solidFill>
              </a:rPr>
              <a:t>S</a:t>
            </a:r>
            <a:r>
              <a:rPr lang="it-IT" dirty="0" smtClean="0">
                <a:solidFill>
                  <a:schemeClr val="tx1"/>
                </a:solidFill>
              </a:rPr>
              <a:t>acra </a:t>
            </a:r>
            <a:r>
              <a:rPr lang="it-IT" dirty="0">
                <a:solidFill>
                  <a:schemeClr val="tx1"/>
                </a:solidFill>
              </a:rPr>
              <a:t>di Largo Argentina (11 aprile 2024</a:t>
            </a:r>
            <a:r>
              <a:rPr lang="it-IT" dirty="0" smtClean="0">
                <a:solidFill>
                  <a:schemeClr val="tx1"/>
                </a:solidFill>
              </a:rPr>
              <a:t>).</a:t>
            </a:r>
            <a:endParaRPr lang="it-IT" dirty="0">
              <a:solidFill>
                <a:schemeClr val="tx1"/>
              </a:solidFill>
            </a:endParaRPr>
          </a:p>
          <a:p>
            <a:endParaRPr lang="it-IT" dirty="0">
              <a:solidFill>
                <a:schemeClr val="tx1"/>
              </a:solidFill>
            </a:endParaRPr>
          </a:p>
          <a:p>
            <a:endParaRPr lang="it-IT" dirty="0">
              <a:solidFill>
                <a:schemeClr val="tx1"/>
              </a:solidFill>
            </a:endParaRPr>
          </a:p>
          <a:p>
            <a:r>
              <a:rPr lang="it-IT" dirty="0">
                <a:solidFill>
                  <a:schemeClr val="tx1"/>
                </a:solidFill>
              </a:rPr>
              <a:t>Misure finalizzate a indagare l’effetto della materia sul passaggio dei raggi cosmici. Utilizzeremo spessori variabili di alluminio.</a:t>
            </a:r>
          </a:p>
        </p:txBody>
      </p:sp>
      <p:sp>
        <p:nvSpPr>
          <p:cNvPr id="2" name="Segnaposto piè di pagina 1">
            <a:extLst>
              <a:ext uri="{FF2B5EF4-FFF2-40B4-BE49-F238E27FC236}">
                <a16:creationId xmlns:a16="http://schemas.microsoft.com/office/drawing/2014/main" xmlns="" id="{54965BB1-0E57-4926-B152-8701ABBD6AEA}"/>
              </a:ext>
            </a:extLst>
          </p:cNvPr>
          <p:cNvSpPr>
            <a:spLocks noGrp="1"/>
          </p:cNvSpPr>
          <p:nvPr>
            <p:ph type="ftr" sz="quarter" idx="11"/>
          </p:nvPr>
        </p:nvSpPr>
        <p:spPr/>
        <p:txBody>
          <a:bodyPr/>
          <a:lstStyle/>
          <a:p>
            <a:r>
              <a:rPr lang="it-IT" dirty="0">
                <a:solidFill>
                  <a:schemeClr val="tx1"/>
                </a:solidFill>
              </a:rPr>
              <a:t>PCTO EEE. Liceo Cavour. Raggi Cosmici e Monumenti Romani. A.S. 2023 - 2024</a:t>
            </a:r>
          </a:p>
        </p:txBody>
      </p:sp>
    </p:spTree>
    <p:extLst>
      <p:ext uri="{BB962C8B-B14F-4D97-AF65-F5344CB8AC3E}">
        <p14:creationId xmlns:p14="http://schemas.microsoft.com/office/powerpoint/2010/main" val="18881962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xmlns="" id="{BE0500FC-7BAA-B769-B4CF-794DE1DAC63C}"/>
              </a:ext>
            </a:extLst>
          </p:cNvPr>
          <p:cNvSpPr txBox="1"/>
          <p:nvPr/>
        </p:nvSpPr>
        <p:spPr>
          <a:xfrm>
            <a:off x="1632154" y="1435509"/>
            <a:ext cx="8563897" cy="5047536"/>
          </a:xfrm>
          <a:prstGeom prst="rect">
            <a:avLst/>
          </a:prstGeom>
          <a:noFill/>
        </p:spPr>
        <p:txBody>
          <a:bodyPr wrap="square" rtlCol="0">
            <a:spAutoFit/>
          </a:bodyPr>
          <a:lstStyle/>
          <a:p>
            <a:pPr>
              <a:lnSpc>
                <a:spcPct val="200000"/>
              </a:lnSpc>
            </a:pPr>
            <a:r>
              <a:rPr lang="it-IT" dirty="0"/>
              <a:t>Ringraziamo Il Centro Fermi e tutta la collaborazione </a:t>
            </a:r>
            <a:r>
              <a:rPr lang="it-IT"/>
              <a:t>EEE  per </a:t>
            </a:r>
            <a:r>
              <a:rPr lang="it-IT" dirty="0"/>
              <a:t>l’opportunità di partecipare al progetto.</a:t>
            </a:r>
          </a:p>
          <a:p>
            <a:pPr>
              <a:lnSpc>
                <a:spcPct val="200000"/>
              </a:lnSpc>
            </a:pPr>
            <a:r>
              <a:rPr lang="it-IT" dirty="0"/>
              <a:t>Ringraziamo in particolare :</a:t>
            </a:r>
          </a:p>
          <a:p>
            <a:pPr>
              <a:lnSpc>
                <a:spcPct val="200000"/>
              </a:lnSpc>
              <a:buFontTx/>
              <a:buChar char="-"/>
            </a:pPr>
            <a:r>
              <a:rPr lang="it-IT" dirty="0"/>
              <a:t>la Dott.ssa Silvia Pisano  e il Dott. Marco Garbini per il sostegno e la      disponibilità che ci hanno sempre mostrato </a:t>
            </a:r>
          </a:p>
          <a:p>
            <a:pPr>
              <a:lnSpc>
                <a:spcPct val="200000"/>
              </a:lnSpc>
              <a:buFontTx/>
              <a:buChar char="-"/>
            </a:pPr>
            <a:r>
              <a:rPr lang="it-IT" dirty="0"/>
              <a:t> la Dott.ssa Marta Pepe per il supporto organizzativo.</a:t>
            </a:r>
          </a:p>
          <a:p>
            <a:pPr>
              <a:lnSpc>
                <a:spcPct val="200000"/>
              </a:lnSpc>
            </a:pPr>
            <a:endParaRPr lang="it-IT" dirty="0"/>
          </a:p>
          <a:p>
            <a:pPr>
              <a:lnSpc>
                <a:spcPct val="200000"/>
              </a:lnSpc>
            </a:pPr>
            <a:r>
              <a:rPr lang="it-IT" sz="1400" dirty="0" err="1"/>
              <a:t>Prof.sse</a:t>
            </a:r>
            <a:r>
              <a:rPr lang="it-IT" sz="1400" dirty="0"/>
              <a:t> Angela Antonucci e Silvia Sclavi</a:t>
            </a:r>
          </a:p>
          <a:p>
            <a:pPr>
              <a:lnSpc>
                <a:spcPct val="150000"/>
              </a:lnSpc>
            </a:pPr>
            <a:r>
              <a:rPr lang="it-IT" sz="1400" dirty="0"/>
              <a:t>Studenti:  Angelilli, Avversari, Cantelmo, </a:t>
            </a:r>
            <a:r>
              <a:rPr lang="it-IT" sz="1400" dirty="0" err="1"/>
              <a:t>Casamichele</a:t>
            </a:r>
            <a:r>
              <a:rPr lang="it-IT" sz="1400" dirty="0"/>
              <a:t>, </a:t>
            </a:r>
            <a:r>
              <a:rPr lang="it-IT" sz="1400" dirty="0" err="1"/>
              <a:t>Ceballos</a:t>
            </a:r>
            <a:r>
              <a:rPr lang="it-IT" sz="1400" dirty="0"/>
              <a:t> </a:t>
            </a:r>
            <a:r>
              <a:rPr lang="it-IT" sz="1400" dirty="0" err="1"/>
              <a:t>Challeat</a:t>
            </a:r>
            <a:r>
              <a:rPr lang="it-IT" sz="1400" dirty="0"/>
              <a:t>, Cesarei, Chicarella, Coia, Delle Piane, Di Flumeri, </a:t>
            </a:r>
            <a:r>
              <a:rPr lang="it-IT" sz="1400" dirty="0" err="1"/>
              <a:t>Formabaio</a:t>
            </a:r>
            <a:r>
              <a:rPr lang="it-IT" sz="1400" dirty="0"/>
              <a:t>, Leonardi, Malafronte, Pizzo, Rizza.</a:t>
            </a:r>
          </a:p>
        </p:txBody>
      </p:sp>
      <p:sp>
        <p:nvSpPr>
          <p:cNvPr id="3" name="CasellaDiTesto 2">
            <a:extLst>
              <a:ext uri="{FF2B5EF4-FFF2-40B4-BE49-F238E27FC236}">
                <a16:creationId xmlns:a16="http://schemas.microsoft.com/office/drawing/2014/main" xmlns="" id="{7BFCE55D-D825-0D83-583E-CFFC18E5785F}"/>
              </a:ext>
            </a:extLst>
          </p:cNvPr>
          <p:cNvSpPr txBox="1"/>
          <p:nvPr/>
        </p:nvSpPr>
        <p:spPr>
          <a:xfrm>
            <a:off x="1868130" y="580103"/>
            <a:ext cx="8760542" cy="707886"/>
          </a:xfrm>
          <a:prstGeom prst="rect">
            <a:avLst/>
          </a:prstGeom>
          <a:noFill/>
        </p:spPr>
        <p:txBody>
          <a:bodyPr wrap="square" rtlCol="0">
            <a:spAutoFit/>
          </a:bodyPr>
          <a:lstStyle/>
          <a:p>
            <a:r>
              <a:rPr lang="it-IT" sz="4000" dirty="0"/>
              <a:t>Grazie a tutti per l’attenzione!</a:t>
            </a:r>
          </a:p>
        </p:txBody>
      </p:sp>
      <p:sp>
        <p:nvSpPr>
          <p:cNvPr id="5" name="Segnaposto piè di pagina 4">
            <a:extLst>
              <a:ext uri="{FF2B5EF4-FFF2-40B4-BE49-F238E27FC236}">
                <a16:creationId xmlns:a16="http://schemas.microsoft.com/office/drawing/2014/main" xmlns="" id="{BC25B0E3-E18D-DDEE-4DD8-8302B0AC3297}"/>
              </a:ext>
            </a:extLst>
          </p:cNvPr>
          <p:cNvSpPr>
            <a:spLocks noGrp="1"/>
          </p:cNvSpPr>
          <p:nvPr>
            <p:ph type="ftr" sz="quarter" idx="11"/>
          </p:nvPr>
        </p:nvSpPr>
        <p:spPr>
          <a:xfrm>
            <a:off x="5914102" y="6382075"/>
            <a:ext cx="7543800" cy="365125"/>
          </a:xfrm>
        </p:spPr>
        <p:txBody>
          <a:bodyPr/>
          <a:lstStyle/>
          <a:p>
            <a:r>
              <a:rPr lang="it-IT" dirty="0">
                <a:solidFill>
                  <a:schemeClr val="tx1"/>
                </a:solidFill>
              </a:rPr>
              <a:t>PCTO EEE. Liceo Cavour. Raggi Cosmici e Monumenti Romani. A.S. 2023 - 2024</a:t>
            </a:r>
          </a:p>
        </p:txBody>
      </p:sp>
    </p:spTree>
    <p:extLst>
      <p:ext uri="{BB962C8B-B14F-4D97-AF65-F5344CB8AC3E}">
        <p14:creationId xmlns:p14="http://schemas.microsoft.com/office/powerpoint/2010/main" val="13713037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A20A4083-D7F8-5FFE-9BF0-B1642D23A9B4}"/>
              </a:ext>
            </a:extLst>
          </p:cNvPr>
          <p:cNvSpPr>
            <a:spLocks noGrp="1"/>
          </p:cNvSpPr>
          <p:nvPr>
            <p:ph type="title"/>
          </p:nvPr>
        </p:nvSpPr>
        <p:spPr>
          <a:xfrm>
            <a:off x="1120941" y="-98880"/>
            <a:ext cx="8534400" cy="1507067"/>
          </a:xfrm>
        </p:spPr>
        <p:txBody>
          <a:bodyPr/>
          <a:lstStyle/>
          <a:p>
            <a:r>
              <a:rPr lang="it-IT" dirty="0"/>
              <a:t>Il Vittoriano. </a:t>
            </a:r>
            <a:r>
              <a:rPr lang="it-IT" sz="2800" dirty="0"/>
              <a:t>Notizie dal sito del </a:t>
            </a:r>
            <a:r>
              <a:rPr lang="it-IT" sz="2800" dirty="0" err="1"/>
              <a:t>VIVE*</a:t>
            </a:r>
            <a:endParaRPr lang="it-IT" sz="2800" dirty="0"/>
          </a:p>
        </p:txBody>
      </p:sp>
      <p:sp>
        <p:nvSpPr>
          <p:cNvPr id="3" name="Segnaposto contenuto 2">
            <a:extLst>
              <a:ext uri="{FF2B5EF4-FFF2-40B4-BE49-F238E27FC236}">
                <a16:creationId xmlns:a16="http://schemas.microsoft.com/office/drawing/2014/main" xmlns="" id="{12A7E765-B8F2-3E62-7574-2E04ED9D23FC}"/>
              </a:ext>
            </a:extLst>
          </p:cNvPr>
          <p:cNvSpPr>
            <a:spLocks noGrp="1"/>
          </p:cNvSpPr>
          <p:nvPr>
            <p:ph idx="1"/>
          </p:nvPr>
        </p:nvSpPr>
        <p:spPr>
          <a:xfrm>
            <a:off x="688257" y="1420587"/>
            <a:ext cx="4797115" cy="4098470"/>
          </a:xfrm>
        </p:spPr>
        <p:txBody>
          <a:bodyPr>
            <a:normAutofit fontScale="85000" lnSpcReduction="10000"/>
          </a:bodyPr>
          <a:lstStyle/>
          <a:p>
            <a:pPr algn="l" fontAlgn="base"/>
            <a:endParaRPr lang="it-IT" b="0" i="0" dirty="0">
              <a:solidFill>
                <a:schemeClr val="tx1"/>
              </a:solidFill>
              <a:effectLst/>
              <a:latin typeface="sui-int-regular"/>
            </a:endParaRPr>
          </a:p>
          <a:p>
            <a:pPr algn="just" fontAlgn="base">
              <a:lnSpc>
                <a:spcPct val="120000"/>
              </a:lnSpc>
            </a:pPr>
            <a:r>
              <a:rPr lang="it-IT" b="0" i="0" dirty="0">
                <a:solidFill>
                  <a:schemeClr val="tx1"/>
                </a:solidFill>
                <a:effectLst/>
              </a:rPr>
              <a:t>Una visita al Monumento a Vittorio Emanuele II, o Vittoriano, rappresenta un’esperienza imperdibile per chiunque, italiano e non italiano. Il complesso, pensato nel gennaio del 1878, all’indomani della scomparsa del primo re d’Italia, Vittorio </a:t>
            </a:r>
            <a:r>
              <a:rPr lang="it-IT" b="0" i="0" dirty="0" err="1">
                <a:solidFill>
                  <a:schemeClr val="tx1"/>
                </a:solidFill>
                <a:effectLst/>
              </a:rPr>
              <a:t>Emanule</a:t>
            </a:r>
            <a:r>
              <a:rPr lang="it-IT" b="0" i="0" dirty="0">
                <a:solidFill>
                  <a:schemeClr val="tx1"/>
                </a:solidFill>
                <a:effectLst/>
              </a:rPr>
              <a:t> II, fu inaugurato nel 1911. Più tardi accolse altre memorie di estrema importanza nell’identità della giovane nazione, come la Tomba del Milite Ignoto.</a:t>
            </a:r>
          </a:p>
          <a:p>
            <a:pPr algn="l" fontAlgn="base">
              <a:buNone/>
            </a:pPr>
            <a:endParaRPr lang="it-IT" b="0" i="0" dirty="0">
              <a:solidFill>
                <a:schemeClr val="tx1"/>
              </a:solidFill>
              <a:effectLst/>
            </a:endParaRPr>
          </a:p>
        </p:txBody>
      </p:sp>
      <p:pic>
        <p:nvPicPr>
          <p:cNvPr id="4" name="Immagine 3"/>
          <p:cNvPicPr>
            <a:picLocks noChangeAspect="1"/>
          </p:cNvPicPr>
          <p:nvPr/>
        </p:nvPicPr>
        <p:blipFill>
          <a:blip r:embed="rId2"/>
          <a:stretch>
            <a:fillRect/>
          </a:stretch>
        </p:blipFill>
        <p:spPr>
          <a:xfrm>
            <a:off x="6223379" y="1046804"/>
            <a:ext cx="4053385" cy="2578462"/>
          </a:xfrm>
          <a:prstGeom prst="rect">
            <a:avLst/>
          </a:prstGeom>
        </p:spPr>
      </p:pic>
      <p:pic>
        <p:nvPicPr>
          <p:cNvPr id="5" name="Immagine 4"/>
          <p:cNvPicPr>
            <a:picLocks noChangeAspect="1"/>
          </p:cNvPicPr>
          <p:nvPr/>
        </p:nvPicPr>
        <p:blipFill>
          <a:blip r:embed="rId3"/>
          <a:stretch>
            <a:fillRect/>
          </a:stretch>
        </p:blipFill>
        <p:spPr>
          <a:xfrm>
            <a:off x="6223379" y="4114192"/>
            <a:ext cx="4162567" cy="2334984"/>
          </a:xfrm>
          <a:prstGeom prst="rect">
            <a:avLst/>
          </a:prstGeom>
        </p:spPr>
      </p:pic>
      <p:sp>
        <p:nvSpPr>
          <p:cNvPr id="6" name="Segnaposto piè di pagina 5">
            <a:extLst>
              <a:ext uri="{FF2B5EF4-FFF2-40B4-BE49-F238E27FC236}">
                <a16:creationId xmlns:a16="http://schemas.microsoft.com/office/drawing/2014/main" xmlns="" id="{0DB6B43A-D379-849F-4812-539F776AAD7C}"/>
              </a:ext>
            </a:extLst>
          </p:cNvPr>
          <p:cNvSpPr>
            <a:spLocks noGrp="1"/>
          </p:cNvSpPr>
          <p:nvPr>
            <p:ph type="ftr" sz="quarter" idx="11"/>
          </p:nvPr>
        </p:nvSpPr>
        <p:spPr/>
        <p:txBody>
          <a:bodyPr/>
          <a:lstStyle/>
          <a:p>
            <a:r>
              <a:rPr lang="it-IT" dirty="0">
                <a:solidFill>
                  <a:schemeClr val="tx1"/>
                </a:solidFill>
              </a:rPr>
              <a:t>PCTO EEE. Liceo Cavour. Raggi Cosmici e Monumenti Romani. A.S. 2023 - 2024</a:t>
            </a:r>
          </a:p>
        </p:txBody>
      </p:sp>
      <p:sp>
        <p:nvSpPr>
          <p:cNvPr id="9" name="Google Shape;198;p22"/>
          <p:cNvSpPr txBox="1">
            <a:spLocks/>
          </p:cNvSpPr>
          <p:nvPr/>
        </p:nvSpPr>
        <p:spPr>
          <a:xfrm>
            <a:off x="3477985" y="930730"/>
            <a:ext cx="2677885" cy="424542"/>
          </a:xfrm>
          <a:prstGeom prst="rect">
            <a:avLst/>
          </a:prstGeom>
        </p:spPr>
        <p:txBody>
          <a:bodyPr spcFirstLastPara="1" vert="horz" wrap="square" lIns="121900" tIns="121900" rIns="121900" bIns="121900" rtlCol="0" anchor="t" anchorCtr="0">
            <a:noAutofit/>
          </a:bodyPr>
          <a:lstStyle/>
          <a:p>
            <a:pPr marL="0" marR="0" lvl="0" indent="0" algn="l" defTabSz="457200" rtl="0" eaLnBrk="1" fontAlgn="auto" latinLnBrk="0" hangingPunct="1">
              <a:lnSpc>
                <a:spcPct val="95000"/>
              </a:lnSpc>
              <a:spcBef>
                <a:spcPct val="20000"/>
              </a:spcBef>
              <a:spcAft>
                <a:spcPts val="1600"/>
              </a:spcAft>
              <a:buClr>
                <a:schemeClr val="tx1"/>
              </a:buClr>
              <a:buSzPts val="1018"/>
              <a:buFont typeface="Wingdings 3" panose="05040102010807070707" pitchFamily="18" charset="2"/>
              <a:buNone/>
              <a:tabLst/>
              <a:defRPr/>
            </a:pPr>
            <a:r>
              <a:rPr lang="it-IT" sz="1000" dirty="0"/>
              <a:t>* </a:t>
            </a:r>
            <a:r>
              <a:rPr lang="it-IT" sz="1000" b="1" dirty="0" err="1"/>
              <a:t>VI</a:t>
            </a:r>
            <a:r>
              <a:rPr lang="it-IT" sz="1000" dirty="0"/>
              <a:t> </a:t>
            </a:r>
            <a:r>
              <a:rPr lang="it-IT" sz="1000" dirty="0" err="1"/>
              <a:t>ttoriano</a:t>
            </a:r>
            <a:r>
              <a:rPr lang="it-IT" sz="1000" dirty="0"/>
              <a:t> e Palazzo </a:t>
            </a:r>
            <a:r>
              <a:rPr lang="it-IT" sz="1000" b="1" dirty="0" err="1"/>
              <a:t>VE</a:t>
            </a:r>
            <a:r>
              <a:rPr lang="it-IT" sz="1000" dirty="0" err="1"/>
              <a:t>nezia</a:t>
            </a:r>
            <a:r>
              <a:rPr kumimoji="0" lang="it-IT" sz="1400" b="0" i="0" u="none" strike="noStrike" kern="1200" cap="none" spc="0" normalizeH="0" baseline="0" noProof="0" dirty="0">
                <a:ln>
                  <a:noFill/>
                </a:ln>
                <a:solidFill>
                  <a:schemeClr val="tx1"/>
                </a:solidFill>
                <a:effectLst/>
                <a:uLnTx/>
                <a:uFillTx/>
                <a:latin typeface="+mn-lt"/>
                <a:ea typeface="+mn-ea"/>
                <a:cs typeface="+mn-cs"/>
              </a:rPr>
              <a:t>.</a:t>
            </a:r>
          </a:p>
        </p:txBody>
      </p:sp>
    </p:spTree>
    <p:extLst>
      <p:ext uri="{BB962C8B-B14F-4D97-AF65-F5344CB8AC3E}">
        <p14:creationId xmlns:p14="http://schemas.microsoft.com/office/powerpoint/2010/main" val="29607858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56916" y="311117"/>
            <a:ext cx="9415132" cy="1507067"/>
          </a:xfrm>
        </p:spPr>
        <p:txBody>
          <a:bodyPr/>
          <a:lstStyle/>
          <a:p>
            <a:r>
              <a:rPr lang="it-IT" dirty="0"/>
              <a:t>Il vittoriano e la sua architettura</a:t>
            </a:r>
          </a:p>
        </p:txBody>
      </p:sp>
      <p:sp>
        <p:nvSpPr>
          <p:cNvPr id="3" name="Segnaposto contenuto 2"/>
          <p:cNvSpPr>
            <a:spLocks noGrp="1"/>
          </p:cNvSpPr>
          <p:nvPr>
            <p:ph idx="1"/>
          </p:nvPr>
        </p:nvSpPr>
        <p:spPr>
          <a:xfrm>
            <a:off x="447357" y="1564486"/>
            <a:ext cx="5210717" cy="3194327"/>
          </a:xfrm>
        </p:spPr>
        <p:txBody>
          <a:bodyPr>
            <a:noAutofit/>
          </a:bodyPr>
          <a:lstStyle/>
          <a:p>
            <a:pPr algn="just"/>
            <a:r>
              <a:rPr lang="it-IT" sz="1800" dirty="0">
                <a:solidFill>
                  <a:schemeClr val="tx1"/>
                </a:solidFill>
              </a:rPr>
              <a:t>Per far posto al Vittoriano furono realizzate numerose demolizioni: gli edifici del periodo medievale e rinascimentale della Capitale  subirono un’eliminazione </a:t>
            </a:r>
            <a:r>
              <a:rPr lang="it-IT" sz="1800" dirty="0" smtClean="0">
                <a:solidFill>
                  <a:schemeClr val="tx1"/>
                </a:solidFill>
              </a:rPr>
              <a:t>per </a:t>
            </a:r>
            <a:r>
              <a:rPr lang="it-IT" sz="1800" dirty="0">
                <a:solidFill>
                  <a:schemeClr val="tx1"/>
                </a:solidFill>
              </a:rPr>
              <a:t>creare spazio nell’area precedentemente conosciuta come Piazza S. Marco (ora Piazza Venezia). Durante gli scavi per la realizzazione del vasto complesso, emersero numerosi reperti archeologici, tra cui un tratto delle mura serviane risalente al VI secolo a.C.</a:t>
            </a:r>
          </a:p>
        </p:txBody>
      </p:sp>
      <p:pic>
        <p:nvPicPr>
          <p:cNvPr id="4" name="Immagine 3"/>
          <p:cNvPicPr>
            <a:picLocks noChangeAspect="1"/>
          </p:cNvPicPr>
          <p:nvPr/>
        </p:nvPicPr>
        <p:blipFill>
          <a:blip r:embed="rId2"/>
          <a:stretch>
            <a:fillRect/>
          </a:stretch>
        </p:blipFill>
        <p:spPr>
          <a:xfrm>
            <a:off x="5845629" y="1629800"/>
            <a:ext cx="5468853" cy="3065633"/>
          </a:xfrm>
          <a:prstGeom prst="rect">
            <a:avLst/>
          </a:prstGeom>
        </p:spPr>
      </p:pic>
      <p:sp>
        <p:nvSpPr>
          <p:cNvPr id="5" name="CasellaDiTesto 4">
            <a:extLst>
              <a:ext uri="{FF2B5EF4-FFF2-40B4-BE49-F238E27FC236}">
                <a16:creationId xmlns:a16="http://schemas.microsoft.com/office/drawing/2014/main" xmlns="" id="{D0334C33-5868-45FF-7666-C5488CEA729F}"/>
              </a:ext>
            </a:extLst>
          </p:cNvPr>
          <p:cNvSpPr txBox="1"/>
          <p:nvPr/>
        </p:nvSpPr>
        <p:spPr>
          <a:xfrm>
            <a:off x="656916" y="4907171"/>
            <a:ext cx="10535275" cy="1507067"/>
          </a:xfrm>
          <a:prstGeom prst="rect">
            <a:avLst/>
          </a:prstGeom>
          <a:noFill/>
        </p:spPr>
        <p:txBody>
          <a:bodyPr wrap="square" rtlCol="0">
            <a:spAutoFit/>
          </a:bodyPr>
          <a:lstStyle/>
          <a:p>
            <a:pPr algn="just"/>
            <a:r>
              <a:rPr lang="it-IT" dirty="0"/>
              <a:t>La struttura architettonica del monumento fu elaborata dal progettista Giuseppe Sacconi come un percorso ascendente ideale che attraverso le scalinate e i terrazzamenti, arricchiti dai diversi gruppi scultorei e dai bassorilievi del centrale Altare della Patria, si innalzasse ai Templi laterali e da questi al grandioso Portico colonnato sormontato dalle quadrighe in bronzo, allegorie dell’Unità della Patria e della Libertà. </a:t>
            </a:r>
          </a:p>
        </p:txBody>
      </p:sp>
      <p:sp>
        <p:nvSpPr>
          <p:cNvPr id="6" name="Segnaposto piè di pagina 5">
            <a:extLst>
              <a:ext uri="{FF2B5EF4-FFF2-40B4-BE49-F238E27FC236}">
                <a16:creationId xmlns:a16="http://schemas.microsoft.com/office/drawing/2014/main" xmlns="" id="{DCE504E7-3351-7074-9046-892CB71B5382}"/>
              </a:ext>
            </a:extLst>
          </p:cNvPr>
          <p:cNvSpPr>
            <a:spLocks noGrp="1"/>
          </p:cNvSpPr>
          <p:nvPr>
            <p:ph type="ftr" sz="quarter" idx="11"/>
          </p:nvPr>
        </p:nvSpPr>
        <p:spPr>
          <a:xfrm>
            <a:off x="1038173" y="6492875"/>
            <a:ext cx="7543800" cy="365125"/>
          </a:xfrm>
        </p:spPr>
        <p:txBody>
          <a:bodyPr/>
          <a:lstStyle/>
          <a:p>
            <a:r>
              <a:rPr lang="it-IT" dirty="0">
                <a:solidFill>
                  <a:schemeClr val="tx1"/>
                </a:solidFill>
              </a:rPr>
              <a:t>PCTO EEE. Liceo Cavour. Raggi Cosmici e Monumenti Romani. A.S. 2023 - 2024</a:t>
            </a:r>
          </a:p>
        </p:txBody>
      </p:sp>
    </p:spTree>
    <p:extLst>
      <p:ext uri="{BB962C8B-B14F-4D97-AF65-F5344CB8AC3E}">
        <p14:creationId xmlns:p14="http://schemas.microsoft.com/office/powerpoint/2010/main" val="39088966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xmlns="" id="{DA0E03E7-5F5A-7E25-3495-3095798D5E1A}"/>
              </a:ext>
            </a:extLst>
          </p:cNvPr>
          <p:cNvPicPr>
            <a:picLocks noChangeAspect="1"/>
          </p:cNvPicPr>
          <p:nvPr/>
        </p:nvPicPr>
        <p:blipFill>
          <a:blip r:embed="rId2"/>
          <a:stretch>
            <a:fillRect/>
          </a:stretch>
        </p:blipFill>
        <p:spPr>
          <a:xfrm>
            <a:off x="126205" y="1206373"/>
            <a:ext cx="2251587" cy="2500229"/>
          </a:xfrm>
          <a:prstGeom prst="rect">
            <a:avLst/>
          </a:prstGeom>
        </p:spPr>
      </p:pic>
      <p:pic>
        <p:nvPicPr>
          <p:cNvPr id="9" name="Immagine 8">
            <a:extLst>
              <a:ext uri="{FF2B5EF4-FFF2-40B4-BE49-F238E27FC236}">
                <a16:creationId xmlns:a16="http://schemas.microsoft.com/office/drawing/2014/main" xmlns="" id="{5F85825E-49E1-4CF1-27E8-9579F73821D4}"/>
              </a:ext>
            </a:extLst>
          </p:cNvPr>
          <p:cNvPicPr>
            <a:picLocks noChangeAspect="1"/>
          </p:cNvPicPr>
          <p:nvPr/>
        </p:nvPicPr>
        <p:blipFill>
          <a:blip r:embed="rId3"/>
          <a:stretch>
            <a:fillRect/>
          </a:stretch>
        </p:blipFill>
        <p:spPr>
          <a:xfrm>
            <a:off x="2642741" y="1228038"/>
            <a:ext cx="2368342" cy="2478564"/>
          </a:xfrm>
          <a:prstGeom prst="rect">
            <a:avLst/>
          </a:prstGeom>
        </p:spPr>
      </p:pic>
      <p:sp>
        <p:nvSpPr>
          <p:cNvPr id="2" name="CasellaDiTesto 1"/>
          <p:cNvSpPr txBox="1"/>
          <p:nvPr/>
        </p:nvSpPr>
        <p:spPr>
          <a:xfrm>
            <a:off x="900752" y="232012"/>
            <a:ext cx="10167582" cy="769441"/>
          </a:xfrm>
          <a:prstGeom prst="rect">
            <a:avLst/>
          </a:prstGeom>
          <a:noFill/>
        </p:spPr>
        <p:txBody>
          <a:bodyPr wrap="square" rtlCol="0">
            <a:spAutoFit/>
          </a:bodyPr>
          <a:lstStyle/>
          <a:p>
            <a:r>
              <a:rPr lang="it-IT" sz="4400" dirty="0"/>
              <a:t>                                             LE MISURE</a:t>
            </a:r>
          </a:p>
        </p:txBody>
      </p:sp>
      <p:pic>
        <p:nvPicPr>
          <p:cNvPr id="3" name="Immagine 2"/>
          <p:cNvPicPr>
            <a:picLocks noChangeAspect="1"/>
          </p:cNvPicPr>
          <p:nvPr/>
        </p:nvPicPr>
        <p:blipFill>
          <a:blip r:embed="rId4"/>
          <a:stretch>
            <a:fillRect/>
          </a:stretch>
        </p:blipFill>
        <p:spPr>
          <a:xfrm>
            <a:off x="2642741" y="3953100"/>
            <a:ext cx="2334748" cy="2264787"/>
          </a:xfrm>
          <a:prstGeom prst="rect">
            <a:avLst/>
          </a:prstGeom>
        </p:spPr>
      </p:pic>
      <p:pic>
        <p:nvPicPr>
          <p:cNvPr id="4" name="Immagine 3"/>
          <p:cNvPicPr>
            <a:picLocks noChangeAspect="1"/>
          </p:cNvPicPr>
          <p:nvPr/>
        </p:nvPicPr>
        <p:blipFill>
          <a:blip r:embed="rId5"/>
          <a:stretch>
            <a:fillRect/>
          </a:stretch>
        </p:blipFill>
        <p:spPr>
          <a:xfrm>
            <a:off x="126205" y="3953099"/>
            <a:ext cx="2334748" cy="2172397"/>
          </a:xfrm>
          <a:prstGeom prst="rect">
            <a:avLst/>
          </a:prstGeom>
        </p:spPr>
      </p:pic>
      <p:sp>
        <p:nvSpPr>
          <p:cNvPr id="5" name="CasellaDiTesto 4">
            <a:extLst>
              <a:ext uri="{FF2B5EF4-FFF2-40B4-BE49-F238E27FC236}">
                <a16:creationId xmlns:a16="http://schemas.microsoft.com/office/drawing/2014/main" xmlns="" id="{F5C92F5F-BB61-04CA-C507-18C49060906D}"/>
              </a:ext>
            </a:extLst>
          </p:cNvPr>
          <p:cNvSpPr txBox="1"/>
          <p:nvPr/>
        </p:nvSpPr>
        <p:spPr>
          <a:xfrm>
            <a:off x="5447070" y="1206373"/>
            <a:ext cx="5378246" cy="3970318"/>
          </a:xfrm>
          <a:prstGeom prst="rect">
            <a:avLst/>
          </a:prstGeom>
          <a:noFill/>
        </p:spPr>
        <p:txBody>
          <a:bodyPr wrap="square" rtlCol="0">
            <a:spAutoFit/>
          </a:bodyPr>
          <a:lstStyle/>
          <a:p>
            <a:pPr algn="just"/>
            <a:r>
              <a:rPr lang="it-IT" dirty="0"/>
              <a:t>Abbiamo effettuato le misure su quattro livelli del monumento: alla base, dopo la prima scalinata (primo livello), dopo la seconda scalinata (secondo livello) e in corrispondenza della Terrazza panoramica.</a:t>
            </a:r>
          </a:p>
          <a:p>
            <a:pPr algn="just"/>
            <a:endParaRPr lang="it-IT" dirty="0"/>
          </a:p>
          <a:p>
            <a:pPr algn="just"/>
            <a:r>
              <a:rPr lang="it-IT" dirty="0"/>
              <a:t>Abbiamo registrato i dati durante un intervallo di tempo di 20 minuti per ogni livello, registrando il numero di conteggi ogni  2 minuti.</a:t>
            </a:r>
          </a:p>
          <a:p>
            <a:pPr algn="just"/>
            <a:endParaRPr lang="it-IT" dirty="0"/>
          </a:p>
          <a:p>
            <a:pPr algn="just"/>
            <a:r>
              <a:rPr lang="it-IT" dirty="0"/>
              <a:t>Per ogni serie di misure abbiamo registrato anche temperatura,  pressione e  umidità. </a:t>
            </a:r>
          </a:p>
          <a:p>
            <a:endParaRPr lang="it-IT" dirty="0"/>
          </a:p>
        </p:txBody>
      </p:sp>
      <p:sp>
        <p:nvSpPr>
          <p:cNvPr id="6" name="Segnaposto piè di pagina 5">
            <a:extLst>
              <a:ext uri="{FF2B5EF4-FFF2-40B4-BE49-F238E27FC236}">
                <a16:creationId xmlns:a16="http://schemas.microsoft.com/office/drawing/2014/main" xmlns="" id="{8792E6C0-E80D-66F0-61CE-5D4E826353DB}"/>
              </a:ext>
            </a:extLst>
          </p:cNvPr>
          <p:cNvSpPr>
            <a:spLocks noGrp="1"/>
          </p:cNvSpPr>
          <p:nvPr>
            <p:ph type="ftr" sz="quarter" idx="11"/>
          </p:nvPr>
        </p:nvSpPr>
        <p:spPr>
          <a:xfrm>
            <a:off x="212494" y="6443425"/>
            <a:ext cx="7543800" cy="365125"/>
          </a:xfrm>
        </p:spPr>
        <p:txBody>
          <a:bodyPr/>
          <a:lstStyle/>
          <a:p>
            <a:r>
              <a:rPr lang="it-IT" dirty="0">
                <a:solidFill>
                  <a:schemeClr val="tx1"/>
                </a:solidFill>
              </a:rPr>
              <a:t>PCTO EEE. Liceo Cavour. Raggi Cosmici e Monumenti Romani. A.S. 2023 - 2024</a:t>
            </a:r>
          </a:p>
        </p:txBody>
      </p:sp>
    </p:spTree>
    <p:extLst>
      <p:ext uri="{BB962C8B-B14F-4D97-AF65-F5344CB8AC3E}">
        <p14:creationId xmlns:p14="http://schemas.microsoft.com/office/powerpoint/2010/main" val="18518777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3">
            <a:extLst>
              <a:ext uri="{FF2B5EF4-FFF2-40B4-BE49-F238E27FC236}">
                <a16:creationId xmlns:a16="http://schemas.microsoft.com/office/drawing/2014/main" xmlns="" id="{C6C7EE07-2088-8D75-0CD2-3B73805C451A}"/>
              </a:ext>
            </a:extLst>
          </p:cNvPr>
          <p:cNvGraphicFramePr>
            <a:graphicFrameLocks noGrp="1"/>
          </p:cNvGraphicFramePr>
          <p:nvPr>
            <p:ph idx="1"/>
            <p:extLst>
              <p:ext uri="{D42A27DB-BD31-4B8C-83A1-F6EECF244321}">
                <p14:modId xmlns:p14="http://schemas.microsoft.com/office/powerpoint/2010/main" val="1473577045"/>
              </p:ext>
            </p:extLst>
          </p:nvPr>
        </p:nvGraphicFramePr>
        <p:xfrm>
          <a:off x="247304" y="358254"/>
          <a:ext cx="5061675" cy="2685203"/>
        </p:xfrm>
        <a:graphic>
          <a:graphicData uri="http://schemas.openxmlformats.org/drawingml/2006/table">
            <a:tbl>
              <a:tblPr>
                <a:tableStyleId>{DE848A4C-14CC-4AB5-B6A2-7AEE26DE8592}</a:tableStyleId>
              </a:tblPr>
              <a:tblGrid>
                <a:gridCol w="1012335">
                  <a:extLst>
                    <a:ext uri="{9D8B030D-6E8A-4147-A177-3AD203B41FA5}">
                      <a16:colId xmlns:a16="http://schemas.microsoft.com/office/drawing/2014/main" xmlns="" val="1796515712"/>
                    </a:ext>
                  </a:extLst>
                </a:gridCol>
                <a:gridCol w="883060">
                  <a:extLst>
                    <a:ext uri="{9D8B030D-6E8A-4147-A177-3AD203B41FA5}">
                      <a16:colId xmlns:a16="http://schemas.microsoft.com/office/drawing/2014/main" xmlns="" val="3595371467"/>
                    </a:ext>
                  </a:extLst>
                </a:gridCol>
                <a:gridCol w="1141610">
                  <a:extLst>
                    <a:ext uri="{9D8B030D-6E8A-4147-A177-3AD203B41FA5}">
                      <a16:colId xmlns:a16="http://schemas.microsoft.com/office/drawing/2014/main" xmlns="" val="2515899058"/>
                    </a:ext>
                  </a:extLst>
                </a:gridCol>
                <a:gridCol w="1012335">
                  <a:extLst>
                    <a:ext uri="{9D8B030D-6E8A-4147-A177-3AD203B41FA5}">
                      <a16:colId xmlns:a16="http://schemas.microsoft.com/office/drawing/2014/main" xmlns="" val="8077433"/>
                    </a:ext>
                  </a:extLst>
                </a:gridCol>
                <a:gridCol w="1012335">
                  <a:extLst>
                    <a:ext uri="{9D8B030D-6E8A-4147-A177-3AD203B41FA5}">
                      <a16:colId xmlns:a16="http://schemas.microsoft.com/office/drawing/2014/main" xmlns="" val="2636399627"/>
                    </a:ext>
                  </a:extLst>
                </a:gridCol>
              </a:tblGrid>
              <a:tr h="212093">
                <a:tc rowSpan="2" gridSpan="3">
                  <a:txBody>
                    <a:bodyPr/>
                    <a:lstStyle/>
                    <a:p>
                      <a:pPr algn="ctr" fontAlgn="ctr"/>
                      <a:r>
                        <a:rPr lang="it-IT" sz="1100" u="none" strike="noStrike">
                          <a:solidFill>
                            <a:schemeClr val="tx1"/>
                          </a:solidFill>
                          <a:effectLst/>
                        </a:rPr>
                        <a:t>SERIE1: Base monumento</a:t>
                      </a:r>
                      <a:endParaRPr lang="it-IT" sz="1100" b="1" i="0" u="none" strike="noStrike" dirty="0">
                        <a:solidFill>
                          <a:schemeClr val="tx1"/>
                        </a:solidFill>
                        <a:effectLst/>
                        <a:latin typeface="Calibri" panose="020F0502020204030204" pitchFamily="34" charset="0"/>
                      </a:endParaRPr>
                    </a:p>
                  </a:txBody>
                  <a:tcPr marL="6885" marR="6885" marT="6885" marB="0" anchor="ctr"/>
                </a:tc>
                <a:tc rowSpan="2" hMerge="1">
                  <a:txBody>
                    <a:bodyPr/>
                    <a:lstStyle/>
                    <a:p>
                      <a:endParaRPr lang="it-IT"/>
                    </a:p>
                  </a:txBody>
                  <a:tcPr/>
                </a:tc>
                <a:tc rowSpan="2" hMerge="1">
                  <a:txBody>
                    <a:bodyPr/>
                    <a:lstStyle/>
                    <a:p>
                      <a:endParaRPr lang="it-IT"/>
                    </a:p>
                  </a:txBody>
                  <a:tcPr/>
                </a:tc>
                <a:tc gridSpan="2">
                  <a:txBody>
                    <a:bodyPr/>
                    <a:lstStyle/>
                    <a:p>
                      <a:pPr algn="ctr" fontAlgn="ctr"/>
                      <a:r>
                        <a:rPr lang="it-IT" sz="1100" u="none" strike="noStrike" dirty="0">
                          <a:solidFill>
                            <a:schemeClr val="tx1"/>
                          </a:solidFill>
                          <a:effectLst/>
                        </a:rPr>
                        <a:t>SERIE1</a:t>
                      </a:r>
                      <a:endParaRPr lang="it-IT" sz="1100" b="1" i="0" u="none" strike="noStrike" dirty="0">
                        <a:solidFill>
                          <a:schemeClr val="tx1"/>
                        </a:solidFill>
                        <a:effectLst/>
                        <a:latin typeface="Calibri" panose="020F0502020204030204" pitchFamily="34" charset="0"/>
                      </a:endParaRPr>
                    </a:p>
                  </a:txBody>
                  <a:tcPr marL="6885" marR="6885" marT="6885" marB="0" anchor="ctr"/>
                </a:tc>
                <a:tc hMerge="1">
                  <a:txBody>
                    <a:bodyPr/>
                    <a:lstStyle/>
                    <a:p>
                      <a:endParaRPr lang="it-IT"/>
                    </a:p>
                  </a:txBody>
                  <a:tcPr/>
                </a:tc>
                <a:extLst>
                  <a:ext uri="{0D108BD9-81ED-4DB2-BD59-A6C34878D82A}">
                    <a16:rowId xmlns:a16="http://schemas.microsoft.com/office/drawing/2014/main" xmlns="" val="1369035907"/>
                  </a:ext>
                </a:extLst>
              </a:tr>
              <a:tr h="212093">
                <a:tc gridSpan="3" vMerge="1">
                  <a:txBody>
                    <a:bodyPr/>
                    <a:lstStyle/>
                    <a:p>
                      <a:endParaRPr lang="it-IT"/>
                    </a:p>
                  </a:txBody>
                  <a:tcPr/>
                </a:tc>
                <a:tc hMerge="1" vMerge="1">
                  <a:txBody>
                    <a:bodyPr/>
                    <a:lstStyle/>
                    <a:p>
                      <a:endParaRPr lang="it-IT"/>
                    </a:p>
                  </a:txBody>
                  <a:tcPr/>
                </a:tc>
                <a:tc hMerge="1" vMerge="1">
                  <a:txBody>
                    <a:bodyPr/>
                    <a:lstStyle/>
                    <a:p>
                      <a:endParaRPr lang="it-IT"/>
                    </a:p>
                  </a:txBody>
                  <a:tcPr/>
                </a:tc>
                <a:tc>
                  <a:txBody>
                    <a:bodyPr/>
                    <a:lstStyle/>
                    <a:p>
                      <a:pPr algn="ctr" fontAlgn="ctr"/>
                      <a:r>
                        <a:rPr lang="it-IT" sz="1100" u="none" strike="noStrike" dirty="0">
                          <a:solidFill>
                            <a:schemeClr val="tx1"/>
                          </a:solidFill>
                          <a:effectLst/>
                        </a:rPr>
                        <a:t>(t±0,02)m</a:t>
                      </a:r>
                      <a:endParaRPr lang="it-IT" sz="1100" b="0" i="0" u="none" strike="noStrike" dirty="0">
                        <a:solidFill>
                          <a:schemeClr val="tx1"/>
                        </a:solidFill>
                        <a:effectLst/>
                        <a:latin typeface="Calibri" panose="020F0502020204030204" pitchFamily="34" charset="0"/>
                      </a:endParaRPr>
                    </a:p>
                  </a:txBody>
                  <a:tcPr marL="6885" marR="6885" marT="6885" marB="0" anchor="ctr"/>
                </a:tc>
                <a:tc>
                  <a:txBody>
                    <a:bodyPr/>
                    <a:lstStyle/>
                    <a:p>
                      <a:pPr algn="ctr" fontAlgn="ctr"/>
                      <a:r>
                        <a:rPr lang="it-IT" sz="1100" u="none" strike="noStrike" dirty="0">
                          <a:solidFill>
                            <a:schemeClr val="tx1"/>
                          </a:solidFill>
                          <a:effectLst/>
                        </a:rPr>
                        <a:t>Conteggi ±1</a:t>
                      </a:r>
                      <a:endParaRPr lang="it-IT" sz="1100" b="0" i="0" u="none" strike="noStrike" dirty="0">
                        <a:solidFill>
                          <a:schemeClr val="tx1"/>
                        </a:solidFill>
                        <a:effectLst/>
                        <a:latin typeface="Calibri" panose="020F0502020204030204" pitchFamily="34" charset="0"/>
                      </a:endParaRPr>
                    </a:p>
                  </a:txBody>
                  <a:tcPr marL="6885" marR="6885" marT="6885" marB="0" anchor="ctr"/>
                </a:tc>
                <a:extLst>
                  <a:ext uri="{0D108BD9-81ED-4DB2-BD59-A6C34878D82A}">
                    <a16:rowId xmlns:a16="http://schemas.microsoft.com/office/drawing/2014/main" xmlns="" val="641313255"/>
                  </a:ext>
                </a:extLst>
              </a:tr>
              <a:tr h="352180">
                <a:tc>
                  <a:txBody>
                    <a:bodyPr/>
                    <a:lstStyle/>
                    <a:p>
                      <a:pPr algn="ctr" fontAlgn="ctr"/>
                      <a:r>
                        <a:rPr lang="it-IT" sz="1100" u="none" strike="noStrike">
                          <a:solidFill>
                            <a:schemeClr val="tx1"/>
                          </a:solidFill>
                          <a:effectLst/>
                        </a:rPr>
                        <a:t> </a:t>
                      </a:r>
                      <a:endParaRPr lang="it-IT" sz="1100" b="0" i="0" u="none" strike="noStrike">
                        <a:solidFill>
                          <a:schemeClr val="tx1"/>
                        </a:solidFill>
                        <a:effectLst/>
                        <a:latin typeface="Calibri" panose="020F0502020204030204" pitchFamily="34" charset="0"/>
                      </a:endParaRPr>
                    </a:p>
                  </a:txBody>
                  <a:tcPr marL="6885" marR="6885" marT="6885" marB="0" anchor="ctr"/>
                </a:tc>
                <a:tc>
                  <a:txBody>
                    <a:bodyPr/>
                    <a:lstStyle/>
                    <a:p>
                      <a:pPr algn="ctr" fontAlgn="ctr"/>
                      <a:r>
                        <a:rPr lang="it-IT" sz="1100" u="none" strike="noStrike">
                          <a:solidFill>
                            <a:schemeClr val="tx1"/>
                          </a:solidFill>
                          <a:effectLst/>
                        </a:rPr>
                        <a:t>Inizio misurazioni</a:t>
                      </a:r>
                      <a:endParaRPr lang="it-IT" sz="1100" b="0" i="0" u="none" strike="noStrike">
                        <a:solidFill>
                          <a:schemeClr val="tx1"/>
                        </a:solidFill>
                        <a:effectLst/>
                        <a:latin typeface="Calibri" panose="020F0502020204030204" pitchFamily="34" charset="0"/>
                      </a:endParaRPr>
                    </a:p>
                  </a:txBody>
                  <a:tcPr marL="6885" marR="6885" marT="6885" marB="0" anchor="ctr"/>
                </a:tc>
                <a:tc>
                  <a:txBody>
                    <a:bodyPr/>
                    <a:lstStyle/>
                    <a:p>
                      <a:pPr algn="ctr" fontAlgn="ctr"/>
                      <a:r>
                        <a:rPr lang="it-IT" sz="1100" u="none" strike="noStrike">
                          <a:solidFill>
                            <a:schemeClr val="tx1"/>
                          </a:solidFill>
                          <a:effectLst/>
                        </a:rPr>
                        <a:t>Fine misurazioni</a:t>
                      </a:r>
                      <a:endParaRPr lang="it-IT" sz="1100" b="0" i="0" u="none" strike="noStrike">
                        <a:solidFill>
                          <a:schemeClr val="tx1"/>
                        </a:solidFill>
                        <a:effectLst/>
                        <a:latin typeface="Calibri" panose="020F0502020204030204" pitchFamily="34" charset="0"/>
                      </a:endParaRPr>
                    </a:p>
                  </a:txBody>
                  <a:tcPr marL="6885" marR="6885" marT="6885" marB="0" anchor="ctr"/>
                </a:tc>
                <a:tc>
                  <a:txBody>
                    <a:bodyPr/>
                    <a:lstStyle/>
                    <a:p>
                      <a:pPr algn="ctr" fontAlgn="ctr"/>
                      <a:r>
                        <a:rPr lang="it-IT" sz="1100" u="none" strike="noStrike" dirty="0">
                          <a:solidFill>
                            <a:schemeClr val="tx1"/>
                          </a:solidFill>
                          <a:effectLst/>
                        </a:rPr>
                        <a:t>2</a:t>
                      </a:r>
                      <a:endParaRPr lang="it-IT" sz="1100" b="0" i="0" u="none" strike="noStrike" dirty="0">
                        <a:solidFill>
                          <a:schemeClr val="tx1"/>
                        </a:solidFill>
                        <a:effectLst/>
                        <a:latin typeface="Calibri" panose="020F0502020204030204" pitchFamily="34" charset="0"/>
                      </a:endParaRPr>
                    </a:p>
                  </a:txBody>
                  <a:tcPr marL="6885" marR="6885" marT="6885" marB="0" anchor="ctr"/>
                </a:tc>
                <a:tc>
                  <a:txBody>
                    <a:bodyPr/>
                    <a:lstStyle/>
                    <a:p>
                      <a:pPr algn="ctr" fontAlgn="ctr"/>
                      <a:r>
                        <a:rPr lang="it-IT" sz="1100" u="none" strike="noStrike" dirty="0">
                          <a:solidFill>
                            <a:schemeClr val="tx1"/>
                          </a:solidFill>
                          <a:effectLst/>
                        </a:rPr>
                        <a:t>4</a:t>
                      </a:r>
                      <a:endParaRPr lang="it-IT" sz="1100" b="0" i="0" u="none" strike="noStrike" dirty="0">
                        <a:solidFill>
                          <a:schemeClr val="tx1"/>
                        </a:solidFill>
                        <a:effectLst/>
                        <a:latin typeface="Calibri" panose="020F0502020204030204" pitchFamily="34" charset="0"/>
                      </a:endParaRPr>
                    </a:p>
                  </a:txBody>
                  <a:tcPr marL="6885" marR="6885" marT="6885" marB="0" anchor="ctr"/>
                </a:tc>
                <a:extLst>
                  <a:ext uri="{0D108BD9-81ED-4DB2-BD59-A6C34878D82A}">
                    <a16:rowId xmlns:a16="http://schemas.microsoft.com/office/drawing/2014/main" xmlns="" val="4228029313"/>
                  </a:ext>
                </a:extLst>
              </a:tr>
              <a:tr h="212093">
                <a:tc>
                  <a:txBody>
                    <a:bodyPr/>
                    <a:lstStyle/>
                    <a:p>
                      <a:pPr algn="ctr" fontAlgn="ctr"/>
                      <a:r>
                        <a:rPr lang="it-IT" sz="1100" u="none" strike="noStrike">
                          <a:solidFill>
                            <a:schemeClr val="tx1"/>
                          </a:solidFill>
                          <a:effectLst/>
                        </a:rPr>
                        <a:t>Meteo</a:t>
                      </a:r>
                      <a:endParaRPr lang="it-IT" sz="1100" b="0" i="0" u="none" strike="noStrike">
                        <a:solidFill>
                          <a:schemeClr val="tx1"/>
                        </a:solidFill>
                        <a:effectLst/>
                        <a:latin typeface="Calibri" panose="020F0502020204030204" pitchFamily="34" charset="0"/>
                      </a:endParaRPr>
                    </a:p>
                  </a:txBody>
                  <a:tcPr marL="6885" marR="6885" marT="6885" marB="0" anchor="ctr"/>
                </a:tc>
                <a:tc>
                  <a:txBody>
                    <a:bodyPr/>
                    <a:lstStyle/>
                    <a:p>
                      <a:pPr algn="ctr" fontAlgn="ctr"/>
                      <a:r>
                        <a:rPr lang="it-IT" sz="1100" u="none" strike="noStrike">
                          <a:solidFill>
                            <a:schemeClr val="tx1"/>
                          </a:solidFill>
                          <a:effectLst/>
                        </a:rPr>
                        <a:t>soleggiato</a:t>
                      </a:r>
                      <a:endParaRPr lang="it-IT" sz="1100" b="0" i="0" u="none" strike="noStrike">
                        <a:solidFill>
                          <a:schemeClr val="tx1"/>
                        </a:solidFill>
                        <a:effectLst/>
                        <a:latin typeface="Calibri" panose="020F0502020204030204" pitchFamily="34" charset="0"/>
                      </a:endParaRPr>
                    </a:p>
                  </a:txBody>
                  <a:tcPr marL="6885" marR="6885" marT="6885" marB="0" anchor="ctr"/>
                </a:tc>
                <a:tc>
                  <a:txBody>
                    <a:bodyPr/>
                    <a:lstStyle/>
                    <a:p>
                      <a:pPr algn="ctr" fontAlgn="ctr"/>
                      <a:r>
                        <a:rPr lang="it-IT" sz="1100" u="none" strike="noStrike">
                          <a:solidFill>
                            <a:schemeClr val="tx1"/>
                          </a:solidFill>
                          <a:effectLst/>
                        </a:rPr>
                        <a:t>soleggiato</a:t>
                      </a:r>
                      <a:endParaRPr lang="it-IT" sz="1100" b="0" i="0" u="none" strike="noStrike">
                        <a:solidFill>
                          <a:schemeClr val="tx1"/>
                        </a:solidFill>
                        <a:effectLst/>
                        <a:latin typeface="Calibri" panose="020F0502020204030204" pitchFamily="34" charset="0"/>
                      </a:endParaRPr>
                    </a:p>
                  </a:txBody>
                  <a:tcPr marL="6885" marR="6885" marT="6885" marB="0" anchor="ctr"/>
                </a:tc>
                <a:tc>
                  <a:txBody>
                    <a:bodyPr/>
                    <a:lstStyle/>
                    <a:p>
                      <a:pPr algn="ctr" fontAlgn="ctr"/>
                      <a:r>
                        <a:rPr lang="it-IT" sz="1100" u="none" strike="noStrike" dirty="0">
                          <a:solidFill>
                            <a:schemeClr val="tx1"/>
                          </a:solidFill>
                          <a:effectLst/>
                        </a:rPr>
                        <a:t>4</a:t>
                      </a:r>
                      <a:endParaRPr lang="it-IT" sz="1100" b="0" i="0" u="none" strike="noStrike" dirty="0">
                        <a:solidFill>
                          <a:schemeClr val="tx1"/>
                        </a:solidFill>
                        <a:effectLst/>
                        <a:latin typeface="Calibri" panose="020F0502020204030204" pitchFamily="34" charset="0"/>
                      </a:endParaRPr>
                    </a:p>
                  </a:txBody>
                  <a:tcPr marL="6885" marR="6885" marT="6885" marB="0" anchor="ctr"/>
                </a:tc>
                <a:tc>
                  <a:txBody>
                    <a:bodyPr/>
                    <a:lstStyle/>
                    <a:p>
                      <a:pPr algn="ctr" fontAlgn="ctr"/>
                      <a:r>
                        <a:rPr lang="it-IT" sz="1100" u="none" strike="noStrike" dirty="0">
                          <a:solidFill>
                            <a:schemeClr val="tx1"/>
                          </a:solidFill>
                          <a:effectLst/>
                        </a:rPr>
                        <a:t>7</a:t>
                      </a:r>
                      <a:endParaRPr lang="it-IT" sz="1100" b="0" i="0" u="none" strike="noStrike" dirty="0">
                        <a:solidFill>
                          <a:schemeClr val="tx1"/>
                        </a:solidFill>
                        <a:effectLst/>
                        <a:latin typeface="Calibri" panose="020F0502020204030204" pitchFamily="34" charset="0"/>
                      </a:endParaRPr>
                    </a:p>
                  </a:txBody>
                  <a:tcPr marL="6885" marR="6885" marT="6885" marB="0" anchor="ctr"/>
                </a:tc>
                <a:extLst>
                  <a:ext uri="{0D108BD9-81ED-4DB2-BD59-A6C34878D82A}">
                    <a16:rowId xmlns:a16="http://schemas.microsoft.com/office/drawing/2014/main" xmlns="" val="1309685208"/>
                  </a:ext>
                </a:extLst>
              </a:tr>
              <a:tr h="212093">
                <a:tc>
                  <a:txBody>
                    <a:bodyPr/>
                    <a:lstStyle/>
                    <a:p>
                      <a:pPr algn="ctr" fontAlgn="ctr"/>
                      <a:r>
                        <a:rPr lang="it-IT" sz="1100" u="none" strike="noStrike">
                          <a:solidFill>
                            <a:schemeClr val="tx1"/>
                          </a:solidFill>
                          <a:effectLst/>
                        </a:rPr>
                        <a:t>Altezza</a:t>
                      </a:r>
                      <a:endParaRPr lang="it-IT" sz="1100" b="0" i="0" u="none" strike="noStrike">
                        <a:solidFill>
                          <a:schemeClr val="tx1"/>
                        </a:solidFill>
                        <a:effectLst/>
                        <a:latin typeface="Calibri" panose="020F0502020204030204" pitchFamily="34" charset="0"/>
                      </a:endParaRPr>
                    </a:p>
                  </a:txBody>
                  <a:tcPr marL="6885" marR="6885" marT="6885" marB="0" anchor="ctr"/>
                </a:tc>
                <a:tc>
                  <a:txBody>
                    <a:bodyPr/>
                    <a:lstStyle/>
                    <a:p>
                      <a:pPr algn="ctr" fontAlgn="ctr"/>
                      <a:r>
                        <a:rPr lang="it-IT" sz="1100" u="none" strike="noStrike" dirty="0">
                          <a:solidFill>
                            <a:schemeClr val="tx1"/>
                          </a:solidFill>
                          <a:effectLst/>
                        </a:rPr>
                        <a:t>0</a:t>
                      </a:r>
                      <a:r>
                        <a:rPr lang="it-IT" sz="1100" u="none" strike="noStrike" baseline="0" dirty="0">
                          <a:solidFill>
                            <a:schemeClr val="tx1"/>
                          </a:solidFill>
                          <a:effectLst/>
                        </a:rPr>
                        <a:t> m</a:t>
                      </a:r>
                      <a:endParaRPr lang="it-IT" sz="1100" b="0" i="0" u="none" strike="noStrike" dirty="0">
                        <a:solidFill>
                          <a:schemeClr val="tx1"/>
                        </a:solidFill>
                        <a:effectLst/>
                        <a:latin typeface="Calibri" panose="020F0502020204030204" pitchFamily="34" charset="0"/>
                      </a:endParaRPr>
                    </a:p>
                  </a:txBody>
                  <a:tcPr marL="6885" marR="6885" marT="6885" marB="0" anchor="ctr"/>
                </a:tc>
                <a:tc>
                  <a:txBody>
                    <a:bodyPr/>
                    <a:lstStyle/>
                    <a:p>
                      <a:pPr algn="ctr" fontAlgn="ctr"/>
                      <a:r>
                        <a:rPr lang="it-IT" sz="1100" u="none" strike="noStrike" dirty="0">
                          <a:solidFill>
                            <a:schemeClr val="tx1"/>
                          </a:solidFill>
                          <a:effectLst/>
                        </a:rPr>
                        <a:t>0</a:t>
                      </a:r>
                      <a:r>
                        <a:rPr lang="it-IT" sz="1100" u="none" strike="noStrike" baseline="0" dirty="0">
                          <a:solidFill>
                            <a:schemeClr val="tx1"/>
                          </a:solidFill>
                          <a:effectLst/>
                        </a:rPr>
                        <a:t> m</a:t>
                      </a:r>
                      <a:endParaRPr lang="it-IT" sz="1100" b="0" i="0" u="none" strike="noStrike" dirty="0">
                        <a:solidFill>
                          <a:schemeClr val="tx1"/>
                        </a:solidFill>
                        <a:effectLst/>
                        <a:latin typeface="Calibri" panose="020F0502020204030204" pitchFamily="34" charset="0"/>
                      </a:endParaRPr>
                    </a:p>
                  </a:txBody>
                  <a:tcPr marL="6885" marR="6885" marT="6885" marB="0" anchor="ctr"/>
                </a:tc>
                <a:tc>
                  <a:txBody>
                    <a:bodyPr/>
                    <a:lstStyle/>
                    <a:p>
                      <a:pPr algn="ctr" fontAlgn="ctr"/>
                      <a:r>
                        <a:rPr lang="it-IT" sz="1100" u="none" strike="noStrike" dirty="0">
                          <a:solidFill>
                            <a:schemeClr val="tx1"/>
                          </a:solidFill>
                          <a:effectLst/>
                        </a:rPr>
                        <a:t>6</a:t>
                      </a:r>
                      <a:endParaRPr lang="it-IT" sz="1100" b="0" i="0" u="none" strike="noStrike" dirty="0">
                        <a:solidFill>
                          <a:schemeClr val="tx1"/>
                        </a:solidFill>
                        <a:effectLst/>
                        <a:latin typeface="Calibri" panose="020F0502020204030204" pitchFamily="34" charset="0"/>
                      </a:endParaRPr>
                    </a:p>
                  </a:txBody>
                  <a:tcPr marL="6885" marR="6885" marT="6885" marB="0" anchor="ctr"/>
                </a:tc>
                <a:tc>
                  <a:txBody>
                    <a:bodyPr/>
                    <a:lstStyle/>
                    <a:p>
                      <a:pPr algn="ctr" fontAlgn="ctr"/>
                      <a:r>
                        <a:rPr lang="it-IT" sz="1100" u="none" strike="noStrike" dirty="0">
                          <a:solidFill>
                            <a:schemeClr val="tx1"/>
                          </a:solidFill>
                          <a:effectLst/>
                        </a:rPr>
                        <a:t>14</a:t>
                      </a:r>
                      <a:endParaRPr lang="it-IT" sz="1100" b="0" i="0" u="none" strike="noStrike" dirty="0">
                        <a:solidFill>
                          <a:schemeClr val="tx1"/>
                        </a:solidFill>
                        <a:effectLst/>
                        <a:latin typeface="Calibri" panose="020F0502020204030204" pitchFamily="34" charset="0"/>
                      </a:endParaRPr>
                    </a:p>
                  </a:txBody>
                  <a:tcPr marL="6885" marR="6885" marT="6885" marB="0" anchor="ctr"/>
                </a:tc>
                <a:extLst>
                  <a:ext uri="{0D108BD9-81ED-4DB2-BD59-A6C34878D82A}">
                    <a16:rowId xmlns:a16="http://schemas.microsoft.com/office/drawing/2014/main" xmlns="" val="197150892"/>
                  </a:ext>
                </a:extLst>
              </a:tr>
              <a:tr h="212093">
                <a:tc>
                  <a:txBody>
                    <a:bodyPr/>
                    <a:lstStyle/>
                    <a:p>
                      <a:pPr algn="ctr" fontAlgn="ctr"/>
                      <a:r>
                        <a:rPr lang="it-IT" sz="1100" u="none" strike="noStrike">
                          <a:solidFill>
                            <a:schemeClr val="tx1"/>
                          </a:solidFill>
                          <a:effectLst/>
                        </a:rPr>
                        <a:t>Pressione</a:t>
                      </a:r>
                      <a:endParaRPr lang="it-IT" sz="1100" b="0" i="0" u="none" strike="noStrike">
                        <a:solidFill>
                          <a:schemeClr val="tx1"/>
                        </a:solidFill>
                        <a:effectLst/>
                        <a:latin typeface="Calibri" panose="020F0502020204030204" pitchFamily="34" charset="0"/>
                      </a:endParaRPr>
                    </a:p>
                  </a:txBody>
                  <a:tcPr marL="6885" marR="6885" marT="6885" marB="0" anchor="ctr"/>
                </a:tc>
                <a:tc>
                  <a:txBody>
                    <a:bodyPr/>
                    <a:lstStyle/>
                    <a:p>
                      <a:pPr algn="ctr" fontAlgn="ctr"/>
                      <a:r>
                        <a:rPr lang="it-IT" sz="1100" u="none" strike="noStrike">
                          <a:solidFill>
                            <a:schemeClr val="tx1"/>
                          </a:solidFill>
                          <a:effectLst/>
                        </a:rPr>
                        <a:t>(1028±1) hPa</a:t>
                      </a:r>
                      <a:endParaRPr lang="it-IT" sz="1100" b="0" i="0" u="none" strike="noStrike">
                        <a:solidFill>
                          <a:schemeClr val="tx1"/>
                        </a:solidFill>
                        <a:effectLst/>
                        <a:latin typeface="Calibri" panose="020F0502020204030204" pitchFamily="34" charset="0"/>
                      </a:endParaRPr>
                    </a:p>
                  </a:txBody>
                  <a:tcPr marL="6885" marR="6885" marT="6885" marB="0" anchor="ctr"/>
                </a:tc>
                <a:tc>
                  <a:txBody>
                    <a:bodyPr/>
                    <a:lstStyle/>
                    <a:p>
                      <a:pPr algn="ctr" fontAlgn="ctr"/>
                      <a:r>
                        <a:rPr lang="it-IT" sz="1100" u="none" strike="noStrike">
                          <a:solidFill>
                            <a:schemeClr val="tx1"/>
                          </a:solidFill>
                          <a:effectLst/>
                        </a:rPr>
                        <a:t>(1028±1) hPa</a:t>
                      </a:r>
                      <a:endParaRPr lang="it-IT" sz="1100" b="0" i="0" u="none" strike="noStrike">
                        <a:solidFill>
                          <a:schemeClr val="tx1"/>
                        </a:solidFill>
                        <a:effectLst/>
                        <a:latin typeface="Calibri" panose="020F0502020204030204" pitchFamily="34" charset="0"/>
                      </a:endParaRPr>
                    </a:p>
                  </a:txBody>
                  <a:tcPr marL="6885" marR="6885" marT="6885" marB="0" anchor="ctr"/>
                </a:tc>
                <a:tc>
                  <a:txBody>
                    <a:bodyPr/>
                    <a:lstStyle/>
                    <a:p>
                      <a:pPr algn="ctr" fontAlgn="ctr"/>
                      <a:r>
                        <a:rPr lang="it-IT" sz="1100" u="none" strike="noStrike" dirty="0">
                          <a:solidFill>
                            <a:schemeClr val="tx1"/>
                          </a:solidFill>
                          <a:effectLst/>
                        </a:rPr>
                        <a:t>8</a:t>
                      </a:r>
                      <a:endParaRPr lang="it-IT" sz="1100" b="0" i="0" u="none" strike="noStrike" dirty="0">
                        <a:solidFill>
                          <a:schemeClr val="tx1"/>
                        </a:solidFill>
                        <a:effectLst/>
                        <a:latin typeface="Calibri" panose="020F0502020204030204" pitchFamily="34" charset="0"/>
                      </a:endParaRPr>
                    </a:p>
                  </a:txBody>
                  <a:tcPr marL="6885" marR="6885" marT="6885" marB="0" anchor="ctr"/>
                </a:tc>
                <a:tc>
                  <a:txBody>
                    <a:bodyPr/>
                    <a:lstStyle/>
                    <a:p>
                      <a:pPr algn="ctr" fontAlgn="ctr"/>
                      <a:r>
                        <a:rPr lang="it-IT" sz="1100" u="none" strike="noStrike" dirty="0">
                          <a:solidFill>
                            <a:schemeClr val="tx1"/>
                          </a:solidFill>
                          <a:effectLst/>
                        </a:rPr>
                        <a:t>17</a:t>
                      </a:r>
                      <a:endParaRPr lang="it-IT" sz="1100" b="0" i="0" u="none" strike="noStrike" dirty="0">
                        <a:solidFill>
                          <a:schemeClr val="tx1"/>
                        </a:solidFill>
                        <a:effectLst/>
                        <a:latin typeface="Calibri" panose="020F0502020204030204" pitchFamily="34" charset="0"/>
                      </a:endParaRPr>
                    </a:p>
                  </a:txBody>
                  <a:tcPr marL="6885" marR="6885" marT="6885" marB="0" anchor="ctr"/>
                </a:tc>
                <a:extLst>
                  <a:ext uri="{0D108BD9-81ED-4DB2-BD59-A6C34878D82A}">
                    <a16:rowId xmlns:a16="http://schemas.microsoft.com/office/drawing/2014/main" xmlns="" val="45521985"/>
                  </a:ext>
                </a:extLst>
              </a:tr>
              <a:tr h="212093">
                <a:tc>
                  <a:txBody>
                    <a:bodyPr/>
                    <a:lstStyle/>
                    <a:p>
                      <a:pPr algn="ctr" fontAlgn="ctr"/>
                      <a:r>
                        <a:rPr lang="it-IT" sz="1100" u="none" strike="noStrike">
                          <a:solidFill>
                            <a:schemeClr val="tx1"/>
                          </a:solidFill>
                          <a:effectLst/>
                        </a:rPr>
                        <a:t>Temperatura</a:t>
                      </a:r>
                      <a:endParaRPr lang="it-IT" sz="1100" b="0" i="0" u="none" strike="noStrike">
                        <a:solidFill>
                          <a:schemeClr val="tx1"/>
                        </a:solidFill>
                        <a:effectLst/>
                        <a:latin typeface="Calibri" panose="020F0502020204030204" pitchFamily="34" charset="0"/>
                      </a:endParaRPr>
                    </a:p>
                  </a:txBody>
                  <a:tcPr marL="6885" marR="6885" marT="6885" marB="0" anchor="ctr"/>
                </a:tc>
                <a:tc>
                  <a:txBody>
                    <a:bodyPr/>
                    <a:lstStyle/>
                    <a:p>
                      <a:pPr algn="ctr" fontAlgn="ctr"/>
                      <a:r>
                        <a:rPr lang="it-IT" sz="1100" u="none" strike="noStrike">
                          <a:solidFill>
                            <a:schemeClr val="tx1"/>
                          </a:solidFill>
                          <a:effectLst/>
                        </a:rPr>
                        <a:t>(21±1)°C</a:t>
                      </a:r>
                      <a:endParaRPr lang="it-IT" sz="1100" b="0" i="0" u="none" strike="noStrike">
                        <a:solidFill>
                          <a:schemeClr val="tx1"/>
                        </a:solidFill>
                        <a:effectLst/>
                        <a:latin typeface="Calibri" panose="020F0502020204030204" pitchFamily="34" charset="0"/>
                      </a:endParaRPr>
                    </a:p>
                  </a:txBody>
                  <a:tcPr marL="6885" marR="6885" marT="6885" marB="0" anchor="ctr"/>
                </a:tc>
                <a:tc>
                  <a:txBody>
                    <a:bodyPr/>
                    <a:lstStyle/>
                    <a:p>
                      <a:pPr algn="ctr" fontAlgn="ctr"/>
                      <a:r>
                        <a:rPr lang="it-IT" sz="1100" u="none" strike="noStrike" dirty="0">
                          <a:solidFill>
                            <a:schemeClr val="tx1"/>
                          </a:solidFill>
                          <a:effectLst/>
                        </a:rPr>
                        <a:t>(19±1)°C</a:t>
                      </a:r>
                      <a:endParaRPr lang="it-IT" sz="1100" b="0" i="0" u="none" strike="noStrike" dirty="0">
                        <a:solidFill>
                          <a:schemeClr val="tx1"/>
                        </a:solidFill>
                        <a:effectLst/>
                        <a:latin typeface="Calibri" panose="020F0502020204030204" pitchFamily="34" charset="0"/>
                      </a:endParaRPr>
                    </a:p>
                  </a:txBody>
                  <a:tcPr marL="6885" marR="6885" marT="6885" marB="0" anchor="ctr"/>
                </a:tc>
                <a:tc>
                  <a:txBody>
                    <a:bodyPr/>
                    <a:lstStyle/>
                    <a:p>
                      <a:pPr algn="ctr" fontAlgn="ctr"/>
                      <a:r>
                        <a:rPr lang="it-IT" sz="1100" u="none" strike="noStrike" dirty="0">
                          <a:solidFill>
                            <a:schemeClr val="tx1"/>
                          </a:solidFill>
                          <a:effectLst/>
                        </a:rPr>
                        <a:t>10</a:t>
                      </a:r>
                      <a:endParaRPr lang="it-IT" sz="1100" b="0" i="0" u="none" strike="noStrike" dirty="0">
                        <a:solidFill>
                          <a:schemeClr val="tx1"/>
                        </a:solidFill>
                        <a:effectLst/>
                        <a:latin typeface="Calibri" panose="020F0502020204030204" pitchFamily="34" charset="0"/>
                      </a:endParaRPr>
                    </a:p>
                  </a:txBody>
                  <a:tcPr marL="6885" marR="6885" marT="6885" marB="0" anchor="ctr"/>
                </a:tc>
                <a:tc>
                  <a:txBody>
                    <a:bodyPr/>
                    <a:lstStyle/>
                    <a:p>
                      <a:pPr algn="ctr" fontAlgn="ctr"/>
                      <a:r>
                        <a:rPr lang="it-IT" sz="1100" u="none" strike="noStrike" dirty="0">
                          <a:solidFill>
                            <a:schemeClr val="tx1"/>
                          </a:solidFill>
                          <a:effectLst/>
                        </a:rPr>
                        <a:t>18</a:t>
                      </a:r>
                      <a:endParaRPr lang="it-IT" sz="1100" b="0" i="0" u="none" strike="noStrike" dirty="0">
                        <a:solidFill>
                          <a:schemeClr val="tx1"/>
                        </a:solidFill>
                        <a:effectLst/>
                        <a:latin typeface="Calibri" panose="020F0502020204030204" pitchFamily="34" charset="0"/>
                      </a:endParaRPr>
                    </a:p>
                  </a:txBody>
                  <a:tcPr marL="6885" marR="6885" marT="6885" marB="0" anchor="ctr"/>
                </a:tc>
                <a:extLst>
                  <a:ext uri="{0D108BD9-81ED-4DB2-BD59-A6C34878D82A}">
                    <a16:rowId xmlns:a16="http://schemas.microsoft.com/office/drawing/2014/main" xmlns="" val="890814226"/>
                  </a:ext>
                </a:extLst>
              </a:tr>
              <a:tr h="212093">
                <a:tc>
                  <a:txBody>
                    <a:bodyPr/>
                    <a:lstStyle/>
                    <a:p>
                      <a:pPr algn="ctr" fontAlgn="ctr"/>
                      <a:r>
                        <a:rPr lang="it-IT" sz="1100" u="none" strike="noStrike">
                          <a:solidFill>
                            <a:schemeClr val="tx1"/>
                          </a:solidFill>
                          <a:effectLst/>
                        </a:rPr>
                        <a:t>Umidità</a:t>
                      </a:r>
                      <a:endParaRPr lang="it-IT" sz="1100" b="0" i="0" u="none" strike="noStrike">
                        <a:solidFill>
                          <a:schemeClr val="tx1"/>
                        </a:solidFill>
                        <a:effectLst/>
                        <a:latin typeface="Calibri" panose="020F0502020204030204" pitchFamily="34" charset="0"/>
                      </a:endParaRPr>
                    </a:p>
                  </a:txBody>
                  <a:tcPr marL="6885" marR="6885" marT="6885" marB="0" anchor="ctr"/>
                </a:tc>
                <a:tc>
                  <a:txBody>
                    <a:bodyPr/>
                    <a:lstStyle/>
                    <a:p>
                      <a:pPr algn="ctr" fontAlgn="ctr"/>
                      <a:r>
                        <a:rPr lang="it-IT" sz="1100" u="none" strike="noStrike">
                          <a:solidFill>
                            <a:schemeClr val="tx1"/>
                          </a:solidFill>
                          <a:effectLst/>
                        </a:rPr>
                        <a:t>(41±1)%</a:t>
                      </a:r>
                      <a:endParaRPr lang="it-IT" sz="1100" b="0" i="0" u="none" strike="noStrike">
                        <a:solidFill>
                          <a:schemeClr val="tx1"/>
                        </a:solidFill>
                        <a:effectLst/>
                        <a:latin typeface="Calibri" panose="020F0502020204030204" pitchFamily="34" charset="0"/>
                      </a:endParaRPr>
                    </a:p>
                  </a:txBody>
                  <a:tcPr marL="6885" marR="6885" marT="6885" marB="0" anchor="ctr"/>
                </a:tc>
                <a:tc>
                  <a:txBody>
                    <a:bodyPr/>
                    <a:lstStyle/>
                    <a:p>
                      <a:pPr algn="ctr" fontAlgn="ctr"/>
                      <a:r>
                        <a:rPr lang="it-IT" sz="1100" u="none" strike="noStrike" dirty="0">
                          <a:solidFill>
                            <a:schemeClr val="tx1"/>
                          </a:solidFill>
                          <a:effectLst/>
                        </a:rPr>
                        <a:t>(46±1)%</a:t>
                      </a:r>
                      <a:endParaRPr lang="it-IT" sz="1100" b="0" i="0" u="none" strike="noStrike" dirty="0">
                        <a:solidFill>
                          <a:schemeClr val="tx1"/>
                        </a:solidFill>
                        <a:effectLst/>
                        <a:latin typeface="Calibri" panose="020F0502020204030204" pitchFamily="34" charset="0"/>
                      </a:endParaRPr>
                    </a:p>
                  </a:txBody>
                  <a:tcPr marL="6885" marR="6885" marT="6885" marB="0" anchor="ctr"/>
                </a:tc>
                <a:tc>
                  <a:txBody>
                    <a:bodyPr/>
                    <a:lstStyle/>
                    <a:p>
                      <a:pPr algn="ctr" fontAlgn="ctr"/>
                      <a:r>
                        <a:rPr lang="it-IT" sz="1100" u="none" strike="noStrike" dirty="0">
                          <a:solidFill>
                            <a:schemeClr val="tx1"/>
                          </a:solidFill>
                          <a:effectLst/>
                        </a:rPr>
                        <a:t>12</a:t>
                      </a:r>
                      <a:endParaRPr lang="it-IT" sz="1100" b="0" i="0" u="none" strike="noStrike" dirty="0">
                        <a:solidFill>
                          <a:schemeClr val="tx1"/>
                        </a:solidFill>
                        <a:effectLst/>
                        <a:latin typeface="Calibri" panose="020F0502020204030204" pitchFamily="34" charset="0"/>
                      </a:endParaRPr>
                    </a:p>
                  </a:txBody>
                  <a:tcPr marL="6885" marR="6885" marT="6885" marB="0" anchor="ctr"/>
                </a:tc>
                <a:tc>
                  <a:txBody>
                    <a:bodyPr/>
                    <a:lstStyle/>
                    <a:p>
                      <a:pPr algn="ctr" fontAlgn="ctr"/>
                      <a:r>
                        <a:rPr lang="it-IT" sz="1100" u="none" strike="noStrike" dirty="0">
                          <a:solidFill>
                            <a:schemeClr val="tx1"/>
                          </a:solidFill>
                          <a:effectLst/>
                        </a:rPr>
                        <a:t>21</a:t>
                      </a:r>
                      <a:endParaRPr lang="it-IT" sz="1100" b="0" i="0" u="none" strike="noStrike" dirty="0">
                        <a:solidFill>
                          <a:schemeClr val="tx1"/>
                        </a:solidFill>
                        <a:effectLst/>
                        <a:latin typeface="Calibri" panose="020F0502020204030204" pitchFamily="34" charset="0"/>
                      </a:endParaRPr>
                    </a:p>
                  </a:txBody>
                  <a:tcPr marL="6885" marR="6885" marT="6885" marB="0" anchor="ctr"/>
                </a:tc>
                <a:extLst>
                  <a:ext uri="{0D108BD9-81ED-4DB2-BD59-A6C34878D82A}">
                    <a16:rowId xmlns:a16="http://schemas.microsoft.com/office/drawing/2014/main" xmlns="" val="1195821527"/>
                  </a:ext>
                </a:extLst>
              </a:tr>
              <a:tr h="212093">
                <a:tc>
                  <a:txBody>
                    <a:bodyPr/>
                    <a:lstStyle/>
                    <a:p>
                      <a:pPr algn="ctr" fontAlgn="b"/>
                      <a:endParaRPr lang="it-IT" sz="1100" b="0" i="0" u="none" strike="noStrike">
                        <a:solidFill>
                          <a:schemeClr val="tx1"/>
                        </a:solidFill>
                        <a:effectLst/>
                        <a:latin typeface="Calibri" panose="020F0502020204030204" pitchFamily="34" charset="0"/>
                      </a:endParaRPr>
                    </a:p>
                  </a:txBody>
                  <a:tcPr marL="6885" marR="6885" marT="6885" marB="0" anchor="b"/>
                </a:tc>
                <a:tc>
                  <a:txBody>
                    <a:bodyPr/>
                    <a:lstStyle/>
                    <a:p>
                      <a:pPr algn="ctr" fontAlgn="b"/>
                      <a:endParaRPr lang="it-IT" sz="1100" b="0" i="0" u="none" strike="noStrike">
                        <a:solidFill>
                          <a:schemeClr val="tx1"/>
                        </a:solidFill>
                        <a:effectLst/>
                        <a:latin typeface="Calibri" panose="020F0502020204030204" pitchFamily="34" charset="0"/>
                      </a:endParaRPr>
                    </a:p>
                  </a:txBody>
                  <a:tcPr marL="6885" marR="6885" marT="6885" marB="0" anchor="b"/>
                </a:tc>
                <a:tc>
                  <a:txBody>
                    <a:bodyPr/>
                    <a:lstStyle/>
                    <a:p>
                      <a:pPr algn="ctr" fontAlgn="b"/>
                      <a:endParaRPr lang="it-IT" sz="1100" b="0" i="0" u="none" strike="noStrike">
                        <a:solidFill>
                          <a:schemeClr val="tx1"/>
                        </a:solidFill>
                        <a:effectLst/>
                        <a:latin typeface="Calibri" panose="020F0502020204030204" pitchFamily="34" charset="0"/>
                      </a:endParaRPr>
                    </a:p>
                  </a:txBody>
                  <a:tcPr marL="6885" marR="6885" marT="6885" marB="0" anchor="b"/>
                </a:tc>
                <a:tc>
                  <a:txBody>
                    <a:bodyPr/>
                    <a:lstStyle/>
                    <a:p>
                      <a:pPr algn="ctr" fontAlgn="ctr"/>
                      <a:r>
                        <a:rPr lang="it-IT" sz="1100" u="none" strike="noStrike">
                          <a:solidFill>
                            <a:schemeClr val="tx1"/>
                          </a:solidFill>
                          <a:effectLst/>
                        </a:rPr>
                        <a:t>14</a:t>
                      </a:r>
                      <a:endParaRPr lang="it-IT" sz="1100" b="0" i="0" u="none" strike="noStrike">
                        <a:solidFill>
                          <a:schemeClr val="tx1"/>
                        </a:solidFill>
                        <a:effectLst/>
                        <a:latin typeface="Calibri" panose="020F0502020204030204" pitchFamily="34" charset="0"/>
                      </a:endParaRPr>
                    </a:p>
                  </a:txBody>
                  <a:tcPr marL="6885" marR="6885" marT="6885" marB="0" anchor="ctr"/>
                </a:tc>
                <a:tc>
                  <a:txBody>
                    <a:bodyPr/>
                    <a:lstStyle/>
                    <a:p>
                      <a:pPr algn="ctr" fontAlgn="ctr"/>
                      <a:r>
                        <a:rPr lang="it-IT" sz="1100" u="none" strike="noStrike" dirty="0">
                          <a:solidFill>
                            <a:schemeClr val="tx1"/>
                          </a:solidFill>
                          <a:effectLst/>
                        </a:rPr>
                        <a:t>21</a:t>
                      </a:r>
                      <a:endParaRPr lang="it-IT" sz="1100" b="0" i="0" u="none" strike="noStrike" dirty="0">
                        <a:solidFill>
                          <a:schemeClr val="tx1"/>
                        </a:solidFill>
                        <a:effectLst/>
                        <a:latin typeface="Calibri" panose="020F0502020204030204" pitchFamily="34" charset="0"/>
                      </a:endParaRPr>
                    </a:p>
                  </a:txBody>
                  <a:tcPr marL="6885" marR="6885" marT="6885" marB="0" anchor="ctr"/>
                </a:tc>
                <a:extLst>
                  <a:ext uri="{0D108BD9-81ED-4DB2-BD59-A6C34878D82A}">
                    <a16:rowId xmlns:a16="http://schemas.microsoft.com/office/drawing/2014/main" xmlns="" val="2850418152"/>
                  </a:ext>
                </a:extLst>
              </a:tr>
              <a:tr h="212093">
                <a:tc>
                  <a:txBody>
                    <a:bodyPr/>
                    <a:lstStyle/>
                    <a:p>
                      <a:pPr algn="l" fontAlgn="b"/>
                      <a:endParaRPr lang="it-IT" sz="1100" b="0" i="0" u="none" strike="noStrike">
                        <a:solidFill>
                          <a:schemeClr val="tx1"/>
                        </a:solidFill>
                        <a:effectLst/>
                        <a:latin typeface="Calibri" panose="020F0502020204030204" pitchFamily="34" charset="0"/>
                      </a:endParaRPr>
                    </a:p>
                  </a:txBody>
                  <a:tcPr marL="6885" marR="6885" marT="6885" marB="0" anchor="b"/>
                </a:tc>
                <a:tc>
                  <a:txBody>
                    <a:bodyPr/>
                    <a:lstStyle/>
                    <a:p>
                      <a:pPr algn="l" fontAlgn="b"/>
                      <a:endParaRPr lang="it-IT" sz="1100" b="0" i="0" u="none" strike="noStrike">
                        <a:solidFill>
                          <a:schemeClr val="tx1"/>
                        </a:solidFill>
                        <a:effectLst/>
                        <a:latin typeface="Calibri" panose="020F0502020204030204" pitchFamily="34" charset="0"/>
                      </a:endParaRPr>
                    </a:p>
                  </a:txBody>
                  <a:tcPr marL="6885" marR="6885" marT="6885" marB="0" anchor="b"/>
                </a:tc>
                <a:tc>
                  <a:txBody>
                    <a:bodyPr/>
                    <a:lstStyle/>
                    <a:p>
                      <a:pPr algn="l" fontAlgn="b"/>
                      <a:endParaRPr lang="it-IT" sz="1100" b="0" i="0" u="none" strike="noStrike">
                        <a:solidFill>
                          <a:schemeClr val="tx1"/>
                        </a:solidFill>
                        <a:effectLst/>
                        <a:latin typeface="Calibri" panose="020F0502020204030204" pitchFamily="34" charset="0"/>
                      </a:endParaRPr>
                    </a:p>
                  </a:txBody>
                  <a:tcPr marL="6885" marR="6885" marT="6885" marB="0" anchor="b"/>
                </a:tc>
                <a:tc>
                  <a:txBody>
                    <a:bodyPr/>
                    <a:lstStyle/>
                    <a:p>
                      <a:pPr algn="ctr" fontAlgn="ctr"/>
                      <a:r>
                        <a:rPr lang="it-IT" sz="1100" u="none" strike="noStrike">
                          <a:solidFill>
                            <a:schemeClr val="tx1"/>
                          </a:solidFill>
                          <a:effectLst/>
                        </a:rPr>
                        <a:t>16</a:t>
                      </a:r>
                      <a:endParaRPr lang="it-IT" sz="1100" b="0" i="0" u="none" strike="noStrike">
                        <a:solidFill>
                          <a:schemeClr val="tx1"/>
                        </a:solidFill>
                        <a:effectLst/>
                        <a:latin typeface="Calibri" panose="020F0502020204030204" pitchFamily="34" charset="0"/>
                      </a:endParaRPr>
                    </a:p>
                  </a:txBody>
                  <a:tcPr marL="6885" marR="6885" marT="6885" marB="0" anchor="ctr"/>
                </a:tc>
                <a:tc>
                  <a:txBody>
                    <a:bodyPr/>
                    <a:lstStyle/>
                    <a:p>
                      <a:pPr algn="ctr" fontAlgn="ctr"/>
                      <a:r>
                        <a:rPr lang="it-IT" sz="1100" u="none" strike="noStrike" dirty="0">
                          <a:solidFill>
                            <a:schemeClr val="tx1"/>
                          </a:solidFill>
                          <a:effectLst/>
                        </a:rPr>
                        <a:t>21</a:t>
                      </a:r>
                      <a:endParaRPr lang="it-IT" sz="1100" b="0" i="0" u="none" strike="noStrike" dirty="0">
                        <a:solidFill>
                          <a:schemeClr val="tx1"/>
                        </a:solidFill>
                        <a:effectLst/>
                        <a:latin typeface="Calibri" panose="020F0502020204030204" pitchFamily="34" charset="0"/>
                      </a:endParaRPr>
                    </a:p>
                  </a:txBody>
                  <a:tcPr marL="6885" marR="6885" marT="6885" marB="0" anchor="ctr"/>
                </a:tc>
                <a:extLst>
                  <a:ext uri="{0D108BD9-81ED-4DB2-BD59-A6C34878D82A}">
                    <a16:rowId xmlns:a16="http://schemas.microsoft.com/office/drawing/2014/main" xmlns="" val="522278473"/>
                  </a:ext>
                </a:extLst>
              </a:tr>
              <a:tr h="212093">
                <a:tc>
                  <a:txBody>
                    <a:bodyPr/>
                    <a:lstStyle/>
                    <a:p>
                      <a:pPr algn="l" fontAlgn="b"/>
                      <a:endParaRPr lang="it-IT" sz="1100" b="0" i="0" u="none" strike="noStrike">
                        <a:solidFill>
                          <a:schemeClr val="tx1"/>
                        </a:solidFill>
                        <a:effectLst/>
                        <a:latin typeface="Calibri" panose="020F0502020204030204" pitchFamily="34" charset="0"/>
                      </a:endParaRPr>
                    </a:p>
                  </a:txBody>
                  <a:tcPr marL="6885" marR="6885" marT="6885" marB="0" anchor="b"/>
                </a:tc>
                <a:tc>
                  <a:txBody>
                    <a:bodyPr/>
                    <a:lstStyle/>
                    <a:p>
                      <a:pPr algn="l" fontAlgn="b"/>
                      <a:endParaRPr lang="it-IT" sz="1100" b="0" i="0" u="none" strike="noStrike">
                        <a:solidFill>
                          <a:schemeClr val="tx1"/>
                        </a:solidFill>
                        <a:effectLst/>
                        <a:latin typeface="Calibri" panose="020F0502020204030204" pitchFamily="34" charset="0"/>
                      </a:endParaRPr>
                    </a:p>
                  </a:txBody>
                  <a:tcPr marL="6885" marR="6885" marT="6885" marB="0" anchor="b"/>
                </a:tc>
                <a:tc>
                  <a:txBody>
                    <a:bodyPr/>
                    <a:lstStyle/>
                    <a:p>
                      <a:pPr algn="l" fontAlgn="b"/>
                      <a:endParaRPr lang="it-IT" sz="1100" b="0" i="0" u="none" strike="noStrike">
                        <a:solidFill>
                          <a:schemeClr val="tx1"/>
                        </a:solidFill>
                        <a:effectLst/>
                        <a:latin typeface="Calibri" panose="020F0502020204030204" pitchFamily="34" charset="0"/>
                      </a:endParaRPr>
                    </a:p>
                  </a:txBody>
                  <a:tcPr marL="6885" marR="6885" marT="6885" marB="0" anchor="b"/>
                </a:tc>
                <a:tc>
                  <a:txBody>
                    <a:bodyPr/>
                    <a:lstStyle/>
                    <a:p>
                      <a:pPr algn="ctr" fontAlgn="ctr"/>
                      <a:r>
                        <a:rPr lang="it-IT" sz="1100" u="none" strike="noStrike">
                          <a:solidFill>
                            <a:schemeClr val="tx1"/>
                          </a:solidFill>
                          <a:effectLst/>
                        </a:rPr>
                        <a:t>18</a:t>
                      </a:r>
                      <a:endParaRPr lang="it-IT" sz="1100" b="0" i="0" u="none" strike="noStrike">
                        <a:solidFill>
                          <a:schemeClr val="tx1"/>
                        </a:solidFill>
                        <a:effectLst/>
                        <a:latin typeface="Calibri" panose="020F0502020204030204" pitchFamily="34" charset="0"/>
                      </a:endParaRPr>
                    </a:p>
                  </a:txBody>
                  <a:tcPr marL="6885" marR="6885" marT="6885" marB="0" anchor="ctr"/>
                </a:tc>
                <a:tc>
                  <a:txBody>
                    <a:bodyPr/>
                    <a:lstStyle/>
                    <a:p>
                      <a:pPr algn="ctr" fontAlgn="ctr"/>
                      <a:r>
                        <a:rPr lang="it-IT" sz="1100" u="none" strike="noStrike" dirty="0">
                          <a:solidFill>
                            <a:schemeClr val="tx1"/>
                          </a:solidFill>
                          <a:effectLst/>
                        </a:rPr>
                        <a:t>32</a:t>
                      </a:r>
                      <a:endParaRPr lang="it-IT" sz="1100" b="0" i="0" u="none" strike="noStrike" dirty="0">
                        <a:solidFill>
                          <a:schemeClr val="tx1"/>
                        </a:solidFill>
                        <a:effectLst/>
                        <a:latin typeface="Calibri" panose="020F0502020204030204" pitchFamily="34" charset="0"/>
                      </a:endParaRPr>
                    </a:p>
                  </a:txBody>
                  <a:tcPr marL="6885" marR="6885" marT="6885" marB="0" anchor="ctr"/>
                </a:tc>
                <a:extLst>
                  <a:ext uri="{0D108BD9-81ED-4DB2-BD59-A6C34878D82A}">
                    <a16:rowId xmlns:a16="http://schemas.microsoft.com/office/drawing/2014/main" xmlns="" val="1067926358"/>
                  </a:ext>
                </a:extLst>
              </a:tr>
              <a:tr h="212093">
                <a:tc>
                  <a:txBody>
                    <a:bodyPr/>
                    <a:lstStyle/>
                    <a:p>
                      <a:pPr algn="l" fontAlgn="b"/>
                      <a:endParaRPr lang="it-IT" sz="1100" b="0" i="0" u="none" strike="noStrike" dirty="0">
                        <a:solidFill>
                          <a:schemeClr val="tx1"/>
                        </a:solidFill>
                        <a:effectLst/>
                        <a:latin typeface="Calibri" panose="020F0502020204030204" pitchFamily="34" charset="0"/>
                      </a:endParaRPr>
                    </a:p>
                  </a:txBody>
                  <a:tcPr marL="6885" marR="6885" marT="6885" marB="0" anchor="b"/>
                </a:tc>
                <a:tc>
                  <a:txBody>
                    <a:bodyPr/>
                    <a:lstStyle/>
                    <a:p>
                      <a:pPr algn="l" fontAlgn="b"/>
                      <a:endParaRPr lang="it-IT" sz="1100" b="0" i="0" u="none" strike="noStrike" dirty="0">
                        <a:solidFill>
                          <a:schemeClr val="tx1"/>
                        </a:solidFill>
                        <a:effectLst/>
                        <a:latin typeface="Calibri" panose="020F0502020204030204" pitchFamily="34" charset="0"/>
                      </a:endParaRPr>
                    </a:p>
                  </a:txBody>
                  <a:tcPr marL="6885" marR="6885" marT="6885" marB="0" anchor="b"/>
                </a:tc>
                <a:tc>
                  <a:txBody>
                    <a:bodyPr/>
                    <a:lstStyle/>
                    <a:p>
                      <a:pPr algn="l" fontAlgn="b"/>
                      <a:endParaRPr lang="it-IT" sz="1100" b="0" i="0" u="none" strike="noStrike" dirty="0">
                        <a:solidFill>
                          <a:schemeClr val="tx1"/>
                        </a:solidFill>
                        <a:effectLst/>
                        <a:latin typeface="Calibri" panose="020F0502020204030204" pitchFamily="34" charset="0"/>
                      </a:endParaRPr>
                    </a:p>
                  </a:txBody>
                  <a:tcPr marL="6885" marR="6885" marT="6885" marB="0" anchor="b"/>
                </a:tc>
                <a:tc>
                  <a:txBody>
                    <a:bodyPr/>
                    <a:lstStyle/>
                    <a:p>
                      <a:pPr algn="ctr" fontAlgn="ctr"/>
                      <a:r>
                        <a:rPr lang="it-IT" sz="1100" u="none" strike="noStrike" dirty="0">
                          <a:solidFill>
                            <a:schemeClr val="tx1"/>
                          </a:solidFill>
                          <a:effectLst/>
                        </a:rPr>
                        <a:t>20</a:t>
                      </a:r>
                      <a:endParaRPr lang="it-IT" sz="1100" b="0" i="0" u="none" strike="noStrike" dirty="0">
                        <a:solidFill>
                          <a:schemeClr val="tx1"/>
                        </a:solidFill>
                        <a:effectLst/>
                        <a:latin typeface="Calibri" panose="020F0502020204030204" pitchFamily="34" charset="0"/>
                      </a:endParaRPr>
                    </a:p>
                  </a:txBody>
                  <a:tcPr marL="6885" marR="6885" marT="6885" marB="0" anchor="ctr"/>
                </a:tc>
                <a:tc>
                  <a:txBody>
                    <a:bodyPr/>
                    <a:lstStyle/>
                    <a:p>
                      <a:pPr algn="ctr" fontAlgn="ctr"/>
                      <a:r>
                        <a:rPr lang="it-IT" sz="1100" u="none" strike="noStrike" dirty="0">
                          <a:solidFill>
                            <a:schemeClr val="tx1"/>
                          </a:solidFill>
                          <a:effectLst/>
                        </a:rPr>
                        <a:t>36</a:t>
                      </a:r>
                      <a:endParaRPr lang="it-IT" sz="1100" b="0" i="0" u="none" strike="noStrike" dirty="0">
                        <a:solidFill>
                          <a:schemeClr val="tx1"/>
                        </a:solidFill>
                        <a:effectLst/>
                        <a:latin typeface="Calibri" panose="020F0502020204030204" pitchFamily="34" charset="0"/>
                      </a:endParaRPr>
                    </a:p>
                  </a:txBody>
                  <a:tcPr marL="6885" marR="6885" marT="6885" marB="0" anchor="ctr"/>
                </a:tc>
                <a:extLst>
                  <a:ext uri="{0D108BD9-81ED-4DB2-BD59-A6C34878D82A}">
                    <a16:rowId xmlns:a16="http://schemas.microsoft.com/office/drawing/2014/main" xmlns="" val="3802322905"/>
                  </a:ext>
                </a:extLst>
              </a:tr>
            </a:tbl>
          </a:graphicData>
        </a:graphic>
      </p:graphicFrame>
      <p:graphicFrame>
        <p:nvGraphicFramePr>
          <p:cNvPr id="5" name="Tabella 4"/>
          <p:cNvGraphicFramePr>
            <a:graphicFrameLocks noGrp="1"/>
          </p:cNvGraphicFramePr>
          <p:nvPr>
            <p:extLst>
              <p:ext uri="{D42A27DB-BD31-4B8C-83A1-F6EECF244321}">
                <p14:modId xmlns:p14="http://schemas.microsoft.com/office/powerpoint/2010/main" val="3335805170"/>
              </p:ext>
            </p:extLst>
          </p:nvPr>
        </p:nvGraphicFramePr>
        <p:xfrm>
          <a:off x="5800298" y="303662"/>
          <a:ext cx="4653885" cy="2746761"/>
        </p:xfrm>
        <a:graphic>
          <a:graphicData uri="http://schemas.openxmlformats.org/drawingml/2006/table">
            <a:tbl>
              <a:tblPr>
                <a:tableStyleId>{DE848A4C-14CC-4AB5-B6A2-7AEE26DE8592}</a:tableStyleId>
              </a:tblPr>
              <a:tblGrid>
                <a:gridCol w="930777">
                  <a:extLst>
                    <a:ext uri="{9D8B030D-6E8A-4147-A177-3AD203B41FA5}">
                      <a16:colId xmlns:a16="http://schemas.microsoft.com/office/drawing/2014/main" xmlns="" val="20000"/>
                    </a:ext>
                  </a:extLst>
                </a:gridCol>
                <a:gridCol w="930777">
                  <a:extLst>
                    <a:ext uri="{9D8B030D-6E8A-4147-A177-3AD203B41FA5}">
                      <a16:colId xmlns:a16="http://schemas.microsoft.com/office/drawing/2014/main" xmlns="" val="20001"/>
                    </a:ext>
                  </a:extLst>
                </a:gridCol>
                <a:gridCol w="930777">
                  <a:extLst>
                    <a:ext uri="{9D8B030D-6E8A-4147-A177-3AD203B41FA5}">
                      <a16:colId xmlns:a16="http://schemas.microsoft.com/office/drawing/2014/main" xmlns="" val="20002"/>
                    </a:ext>
                  </a:extLst>
                </a:gridCol>
                <a:gridCol w="930777">
                  <a:extLst>
                    <a:ext uri="{9D8B030D-6E8A-4147-A177-3AD203B41FA5}">
                      <a16:colId xmlns:a16="http://schemas.microsoft.com/office/drawing/2014/main" xmlns="" val="20003"/>
                    </a:ext>
                  </a:extLst>
                </a:gridCol>
                <a:gridCol w="930777">
                  <a:extLst>
                    <a:ext uri="{9D8B030D-6E8A-4147-A177-3AD203B41FA5}">
                      <a16:colId xmlns:a16="http://schemas.microsoft.com/office/drawing/2014/main" xmlns="" val="20004"/>
                    </a:ext>
                  </a:extLst>
                </a:gridCol>
              </a:tblGrid>
              <a:tr h="400855">
                <a:tc gridSpan="3">
                  <a:txBody>
                    <a:bodyPr/>
                    <a:lstStyle/>
                    <a:p>
                      <a:pPr algn="ctr" fontAlgn="ctr"/>
                      <a:r>
                        <a:rPr lang="it-IT" sz="1100" u="none" strike="noStrike" dirty="0">
                          <a:solidFill>
                            <a:schemeClr val="tx1"/>
                          </a:solidFill>
                          <a:effectLst/>
                        </a:rPr>
                        <a:t>SERIE 2: Primo livello</a:t>
                      </a:r>
                      <a:endParaRPr lang="it-IT" sz="1100" b="1" i="0" u="none" strike="noStrike" dirty="0">
                        <a:solidFill>
                          <a:schemeClr val="tx1"/>
                        </a:solidFill>
                        <a:effectLst/>
                        <a:latin typeface="Calibri" panose="020F0502020204030204" pitchFamily="34" charset="0"/>
                      </a:endParaRPr>
                    </a:p>
                  </a:txBody>
                  <a:tcPr marL="6356" marR="6356" marT="6356" marB="0" anchor="ctr"/>
                </a:tc>
                <a:tc hMerge="1">
                  <a:txBody>
                    <a:bodyPr/>
                    <a:lstStyle/>
                    <a:p>
                      <a:endParaRPr lang="it-IT"/>
                    </a:p>
                  </a:txBody>
                  <a:tcPr/>
                </a:tc>
                <a:tc hMerge="1">
                  <a:txBody>
                    <a:bodyPr/>
                    <a:lstStyle/>
                    <a:p>
                      <a:endParaRPr lang="it-IT"/>
                    </a:p>
                  </a:txBody>
                  <a:tcPr/>
                </a:tc>
                <a:tc gridSpan="2">
                  <a:txBody>
                    <a:bodyPr/>
                    <a:lstStyle/>
                    <a:p>
                      <a:pPr algn="ctr" fontAlgn="ctr"/>
                      <a:r>
                        <a:rPr lang="it-IT" sz="1100" u="none" strike="noStrike" dirty="0">
                          <a:solidFill>
                            <a:schemeClr val="tx1"/>
                          </a:solidFill>
                          <a:effectLst/>
                        </a:rPr>
                        <a:t>SERIE2</a:t>
                      </a:r>
                      <a:endParaRPr lang="it-IT" sz="1100" b="1" i="0" u="none" strike="noStrike" dirty="0">
                        <a:solidFill>
                          <a:schemeClr val="tx1"/>
                        </a:solidFill>
                        <a:effectLst/>
                        <a:latin typeface="Calibri" panose="020F0502020204030204" pitchFamily="34" charset="0"/>
                      </a:endParaRPr>
                    </a:p>
                  </a:txBody>
                  <a:tcPr marL="6356" marR="6356" marT="6356" marB="0" anchor="ctr"/>
                </a:tc>
                <a:tc hMerge="1">
                  <a:txBody>
                    <a:bodyPr/>
                    <a:lstStyle/>
                    <a:p>
                      <a:endParaRPr lang="it-IT"/>
                    </a:p>
                  </a:txBody>
                  <a:tcPr/>
                </a:tc>
                <a:extLst>
                  <a:ext uri="{0D108BD9-81ED-4DB2-BD59-A6C34878D82A}">
                    <a16:rowId xmlns:a16="http://schemas.microsoft.com/office/drawing/2014/main" xmlns="" val="10000"/>
                  </a:ext>
                </a:extLst>
              </a:tr>
              <a:tr h="321018">
                <a:tc>
                  <a:txBody>
                    <a:bodyPr/>
                    <a:lstStyle/>
                    <a:p>
                      <a:pPr algn="ctr" fontAlgn="ctr"/>
                      <a:r>
                        <a:rPr lang="it-IT" sz="1100" u="none" strike="noStrike" dirty="0">
                          <a:solidFill>
                            <a:schemeClr val="tx1"/>
                          </a:solidFill>
                          <a:effectLst/>
                        </a:rPr>
                        <a:t> </a:t>
                      </a:r>
                      <a:endParaRPr lang="it-IT" sz="1100" b="0" i="0" u="none" strike="noStrike" dirty="0">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dirty="0">
                          <a:solidFill>
                            <a:schemeClr val="tx1"/>
                          </a:solidFill>
                          <a:effectLst/>
                        </a:rPr>
                        <a:t>Inizio misurazioni</a:t>
                      </a:r>
                      <a:endParaRPr lang="it-IT" sz="1100" b="0" i="0" u="none" strike="noStrike" dirty="0">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dirty="0">
                          <a:solidFill>
                            <a:schemeClr val="tx1"/>
                          </a:solidFill>
                          <a:effectLst/>
                        </a:rPr>
                        <a:t>Fine misurazioni</a:t>
                      </a:r>
                      <a:endParaRPr lang="it-IT" sz="1100" b="0" i="0" u="none" strike="noStrike" dirty="0">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dirty="0">
                          <a:solidFill>
                            <a:schemeClr val="tx1"/>
                          </a:solidFill>
                          <a:effectLst/>
                        </a:rPr>
                        <a:t>(t±0,02)m</a:t>
                      </a:r>
                      <a:endParaRPr lang="it-IT" sz="1100" b="0" i="0" u="none" strike="noStrike" dirty="0">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dirty="0">
                          <a:solidFill>
                            <a:schemeClr val="tx1"/>
                          </a:solidFill>
                          <a:effectLst/>
                        </a:rPr>
                        <a:t>Conteggi ±1</a:t>
                      </a:r>
                      <a:endParaRPr lang="it-IT" sz="1100" b="0" i="0" u="none" strike="noStrike" dirty="0">
                        <a:solidFill>
                          <a:schemeClr val="tx1"/>
                        </a:solidFill>
                        <a:effectLst/>
                        <a:latin typeface="Calibri" panose="020F0502020204030204" pitchFamily="34" charset="0"/>
                      </a:endParaRPr>
                    </a:p>
                  </a:txBody>
                  <a:tcPr marL="6356" marR="6356" marT="6356" marB="0" anchor="ctr"/>
                </a:tc>
                <a:extLst>
                  <a:ext uri="{0D108BD9-81ED-4DB2-BD59-A6C34878D82A}">
                    <a16:rowId xmlns:a16="http://schemas.microsoft.com/office/drawing/2014/main" xmlns="" val="10001"/>
                  </a:ext>
                </a:extLst>
              </a:tr>
              <a:tr h="200427">
                <a:tc>
                  <a:txBody>
                    <a:bodyPr/>
                    <a:lstStyle/>
                    <a:p>
                      <a:pPr algn="ctr" fontAlgn="ctr"/>
                      <a:r>
                        <a:rPr lang="it-IT" sz="1100" u="none" strike="noStrike" dirty="0">
                          <a:solidFill>
                            <a:schemeClr val="tx1"/>
                          </a:solidFill>
                          <a:effectLst/>
                        </a:rPr>
                        <a:t>Meteo</a:t>
                      </a:r>
                      <a:endParaRPr lang="it-IT" sz="1100" b="0" i="0" u="none" strike="noStrike" dirty="0">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a:solidFill>
                            <a:schemeClr val="tx1"/>
                          </a:solidFill>
                          <a:effectLst/>
                        </a:rPr>
                        <a:t>soleggiato</a:t>
                      </a:r>
                      <a:endParaRPr lang="it-IT" sz="1100" b="0" i="0" u="none" strike="noStrike">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dirty="0">
                          <a:solidFill>
                            <a:schemeClr val="tx1"/>
                          </a:solidFill>
                          <a:effectLst/>
                        </a:rPr>
                        <a:t>soleggiato</a:t>
                      </a:r>
                      <a:endParaRPr lang="it-IT" sz="1100" b="0" i="0" u="none" strike="noStrike" dirty="0">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dirty="0">
                          <a:solidFill>
                            <a:schemeClr val="tx1"/>
                          </a:solidFill>
                          <a:effectLst/>
                        </a:rPr>
                        <a:t>2</a:t>
                      </a:r>
                      <a:endParaRPr lang="it-IT" sz="1100" b="0" i="0" u="none" strike="noStrike" dirty="0">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dirty="0">
                          <a:solidFill>
                            <a:schemeClr val="tx1"/>
                          </a:solidFill>
                          <a:effectLst/>
                        </a:rPr>
                        <a:t>4</a:t>
                      </a:r>
                      <a:endParaRPr lang="it-IT" sz="1100" b="0" i="0" u="none" strike="noStrike" dirty="0">
                        <a:solidFill>
                          <a:schemeClr val="tx1"/>
                        </a:solidFill>
                        <a:effectLst/>
                        <a:latin typeface="Calibri" panose="020F0502020204030204" pitchFamily="34" charset="0"/>
                      </a:endParaRPr>
                    </a:p>
                  </a:txBody>
                  <a:tcPr marL="6356" marR="6356" marT="6356" marB="0" anchor="ctr"/>
                </a:tc>
                <a:extLst>
                  <a:ext uri="{0D108BD9-81ED-4DB2-BD59-A6C34878D82A}">
                    <a16:rowId xmlns:a16="http://schemas.microsoft.com/office/drawing/2014/main" xmlns="" val="10002"/>
                  </a:ext>
                </a:extLst>
              </a:tr>
              <a:tr h="200427">
                <a:tc>
                  <a:txBody>
                    <a:bodyPr/>
                    <a:lstStyle/>
                    <a:p>
                      <a:pPr algn="ctr" fontAlgn="ctr"/>
                      <a:r>
                        <a:rPr lang="it-IT" sz="1100" u="none" strike="noStrike">
                          <a:solidFill>
                            <a:schemeClr val="tx1"/>
                          </a:solidFill>
                          <a:effectLst/>
                        </a:rPr>
                        <a:t>Altezza</a:t>
                      </a:r>
                      <a:endParaRPr lang="it-IT" sz="1100" b="0" i="0" u="none" strike="noStrike">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dirty="0">
                          <a:solidFill>
                            <a:schemeClr val="tx1"/>
                          </a:solidFill>
                          <a:effectLst/>
                        </a:rPr>
                        <a:t>5 m</a:t>
                      </a:r>
                      <a:endParaRPr lang="it-IT" sz="1100" b="0" i="0" u="none" strike="noStrike" dirty="0">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dirty="0">
                          <a:solidFill>
                            <a:schemeClr val="tx1"/>
                          </a:solidFill>
                          <a:effectLst/>
                        </a:rPr>
                        <a:t>5</a:t>
                      </a:r>
                      <a:r>
                        <a:rPr lang="it-IT" sz="1100" u="none" strike="noStrike" baseline="0" dirty="0">
                          <a:solidFill>
                            <a:schemeClr val="tx1"/>
                          </a:solidFill>
                          <a:effectLst/>
                        </a:rPr>
                        <a:t> m</a:t>
                      </a:r>
                      <a:endParaRPr lang="it-IT" sz="1100" b="0" i="0" u="none" strike="noStrike" dirty="0">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dirty="0">
                          <a:solidFill>
                            <a:schemeClr val="tx1"/>
                          </a:solidFill>
                          <a:effectLst/>
                        </a:rPr>
                        <a:t>4</a:t>
                      </a:r>
                      <a:endParaRPr lang="it-IT" sz="1100" b="0" i="0" u="none" strike="noStrike" dirty="0">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dirty="0">
                          <a:solidFill>
                            <a:schemeClr val="tx1"/>
                          </a:solidFill>
                          <a:effectLst/>
                        </a:rPr>
                        <a:t>7</a:t>
                      </a:r>
                      <a:endParaRPr lang="it-IT" sz="1100" b="0" i="0" u="none" strike="noStrike" dirty="0">
                        <a:solidFill>
                          <a:schemeClr val="tx1"/>
                        </a:solidFill>
                        <a:effectLst/>
                        <a:latin typeface="Calibri" panose="020F0502020204030204" pitchFamily="34" charset="0"/>
                      </a:endParaRPr>
                    </a:p>
                  </a:txBody>
                  <a:tcPr marL="6356" marR="6356" marT="6356" marB="0" anchor="ctr"/>
                </a:tc>
                <a:extLst>
                  <a:ext uri="{0D108BD9-81ED-4DB2-BD59-A6C34878D82A}">
                    <a16:rowId xmlns:a16="http://schemas.microsoft.com/office/drawing/2014/main" xmlns="" val="10003"/>
                  </a:ext>
                </a:extLst>
              </a:tr>
              <a:tr h="200427">
                <a:tc>
                  <a:txBody>
                    <a:bodyPr/>
                    <a:lstStyle/>
                    <a:p>
                      <a:pPr algn="ctr" fontAlgn="ctr"/>
                      <a:r>
                        <a:rPr lang="it-IT" sz="1100" u="none" strike="noStrike" dirty="0">
                          <a:solidFill>
                            <a:schemeClr val="tx1"/>
                          </a:solidFill>
                          <a:effectLst/>
                        </a:rPr>
                        <a:t>Pressione</a:t>
                      </a:r>
                      <a:endParaRPr lang="it-IT" sz="1100" b="0" i="0" u="none" strike="noStrike" dirty="0">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a:solidFill>
                            <a:schemeClr val="tx1"/>
                          </a:solidFill>
                          <a:effectLst/>
                        </a:rPr>
                        <a:t>(1025±1) hPa</a:t>
                      </a:r>
                      <a:endParaRPr lang="it-IT" sz="1100" b="0" i="0" u="none" strike="noStrike">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a:solidFill>
                            <a:schemeClr val="tx1"/>
                          </a:solidFill>
                          <a:effectLst/>
                        </a:rPr>
                        <a:t>(1025±1) hPa</a:t>
                      </a:r>
                      <a:endParaRPr lang="it-IT" sz="1100" b="0" i="0" u="none" strike="noStrike">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dirty="0">
                          <a:solidFill>
                            <a:schemeClr val="tx1"/>
                          </a:solidFill>
                          <a:effectLst/>
                        </a:rPr>
                        <a:t>6</a:t>
                      </a:r>
                      <a:endParaRPr lang="it-IT" sz="1100" b="0" i="0" u="none" strike="noStrike" dirty="0">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dirty="0">
                          <a:solidFill>
                            <a:schemeClr val="tx1"/>
                          </a:solidFill>
                          <a:effectLst/>
                        </a:rPr>
                        <a:t>10</a:t>
                      </a:r>
                      <a:endParaRPr lang="it-IT" sz="1100" b="0" i="0" u="none" strike="noStrike" dirty="0">
                        <a:solidFill>
                          <a:schemeClr val="tx1"/>
                        </a:solidFill>
                        <a:effectLst/>
                        <a:latin typeface="Calibri" panose="020F0502020204030204" pitchFamily="34" charset="0"/>
                      </a:endParaRPr>
                    </a:p>
                  </a:txBody>
                  <a:tcPr marL="6356" marR="6356" marT="6356" marB="0" anchor="ctr"/>
                </a:tc>
                <a:extLst>
                  <a:ext uri="{0D108BD9-81ED-4DB2-BD59-A6C34878D82A}">
                    <a16:rowId xmlns:a16="http://schemas.microsoft.com/office/drawing/2014/main" xmlns="" val="10004"/>
                  </a:ext>
                </a:extLst>
              </a:tr>
              <a:tr h="200427">
                <a:tc>
                  <a:txBody>
                    <a:bodyPr/>
                    <a:lstStyle/>
                    <a:p>
                      <a:pPr algn="ctr" fontAlgn="ctr"/>
                      <a:r>
                        <a:rPr lang="it-IT" sz="1100" u="none" strike="noStrike">
                          <a:solidFill>
                            <a:schemeClr val="tx1"/>
                          </a:solidFill>
                          <a:effectLst/>
                        </a:rPr>
                        <a:t>Temperatura</a:t>
                      </a:r>
                      <a:endParaRPr lang="it-IT" sz="1100" b="0" i="0" u="none" strike="noStrike">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a:solidFill>
                            <a:schemeClr val="tx1"/>
                          </a:solidFill>
                          <a:effectLst/>
                        </a:rPr>
                        <a:t>(18±1)°C</a:t>
                      </a:r>
                      <a:endParaRPr lang="it-IT" sz="1100" b="0" i="0" u="none" strike="noStrike">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a:solidFill>
                            <a:schemeClr val="tx1"/>
                          </a:solidFill>
                          <a:effectLst/>
                        </a:rPr>
                        <a:t>(15±1)°C</a:t>
                      </a:r>
                      <a:endParaRPr lang="it-IT" sz="1100" b="0" i="0" u="none" strike="noStrike">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dirty="0">
                          <a:solidFill>
                            <a:schemeClr val="tx1"/>
                          </a:solidFill>
                          <a:effectLst/>
                        </a:rPr>
                        <a:t>8</a:t>
                      </a:r>
                      <a:endParaRPr lang="it-IT" sz="1100" b="0" i="0" u="none" strike="noStrike" dirty="0">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dirty="0">
                          <a:solidFill>
                            <a:schemeClr val="tx1"/>
                          </a:solidFill>
                          <a:effectLst/>
                        </a:rPr>
                        <a:t>15</a:t>
                      </a:r>
                      <a:endParaRPr lang="it-IT" sz="1100" b="0" i="0" u="none" strike="noStrike" dirty="0">
                        <a:solidFill>
                          <a:schemeClr val="tx1"/>
                        </a:solidFill>
                        <a:effectLst/>
                        <a:latin typeface="Calibri" panose="020F0502020204030204" pitchFamily="34" charset="0"/>
                      </a:endParaRPr>
                    </a:p>
                  </a:txBody>
                  <a:tcPr marL="6356" marR="6356" marT="6356" marB="0" anchor="ctr"/>
                </a:tc>
                <a:extLst>
                  <a:ext uri="{0D108BD9-81ED-4DB2-BD59-A6C34878D82A}">
                    <a16:rowId xmlns:a16="http://schemas.microsoft.com/office/drawing/2014/main" xmlns="" val="10005"/>
                  </a:ext>
                </a:extLst>
              </a:tr>
              <a:tr h="200427">
                <a:tc>
                  <a:txBody>
                    <a:bodyPr/>
                    <a:lstStyle/>
                    <a:p>
                      <a:pPr algn="ctr" fontAlgn="ctr"/>
                      <a:r>
                        <a:rPr lang="it-IT" sz="1100" u="none" strike="noStrike">
                          <a:solidFill>
                            <a:schemeClr val="tx1"/>
                          </a:solidFill>
                          <a:effectLst/>
                        </a:rPr>
                        <a:t>Umidità</a:t>
                      </a:r>
                      <a:endParaRPr lang="it-IT" sz="1100" b="0" i="0" u="none" strike="noStrike">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a:solidFill>
                            <a:schemeClr val="tx1"/>
                          </a:solidFill>
                          <a:effectLst/>
                        </a:rPr>
                        <a:t>(43±1)%</a:t>
                      </a:r>
                      <a:endParaRPr lang="it-IT" sz="1100" b="0" i="0" u="none" strike="noStrike">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a:solidFill>
                            <a:schemeClr val="tx1"/>
                          </a:solidFill>
                          <a:effectLst/>
                        </a:rPr>
                        <a:t>(44±1)%</a:t>
                      </a:r>
                      <a:endParaRPr lang="it-IT" sz="1100" b="0" i="0" u="none" strike="noStrike">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dirty="0">
                          <a:solidFill>
                            <a:schemeClr val="tx1"/>
                          </a:solidFill>
                          <a:effectLst/>
                        </a:rPr>
                        <a:t>10</a:t>
                      </a:r>
                      <a:endParaRPr lang="it-IT" sz="1100" b="0" i="0" u="none" strike="noStrike" dirty="0">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dirty="0">
                          <a:solidFill>
                            <a:schemeClr val="tx1"/>
                          </a:solidFill>
                          <a:effectLst/>
                        </a:rPr>
                        <a:t>18</a:t>
                      </a:r>
                      <a:endParaRPr lang="it-IT" sz="1100" b="0" i="0" u="none" strike="noStrike" dirty="0">
                        <a:solidFill>
                          <a:schemeClr val="tx1"/>
                        </a:solidFill>
                        <a:effectLst/>
                        <a:latin typeface="Calibri" panose="020F0502020204030204" pitchFamily="34" charset="0"/>
                      </a:endParaRPr>
                    </a:p>
                  </a:txBody>
                  <a:tcPr marL="6356" marR="6356" marT="6356" marB="0" anchor="ctr"/>
                </a:tc>
                <a:extLst>
                  <a:ext uri="{0D108BD9-81ED-4DB2-BD59-A6C34878D82A}">
                    <a16:rowId xmlns:a16="http://schemas.microsoft.com/office/drawing/2014/main" xmlns="" val="10006"/>
                  </a:ext>
                </a:extLst>
              </a:tr>
              <a:tr h="200427">
                <a:tc>
                  <a:txBody>
                    <a:bodyPr/>
                    <a:lstStyle/>
                    <a:p>
                      <a:pPr algn="ctr" fontAlgn="b"/>
                      <a:endParaRPr lang="it-IT" sz="1100" b="0" i="0" u="none" strike="noStrike">
                        <a:solidFill>
                          <a:schemeClr val="tx1"/>
                        </a:solidFill>
                        <a:effectLst/>
                        <a:latin typeface="Calibri" panose="020F0502020204030204" pitchFamily="34" charset="0"/>
                      </a:endParaRPr>
                    </a:p>
                  </a:txBody>
                  <a:tcPr marL="6356" marR="6356" marT="6356" marB="0" anchor="b"/>
                </a:tc>
                <a:tc>
                  <a:txBody>
                    <a:bodyPr/>
                    <a:lstStyle/>
                    <a:p>
                      <a:pPr algn="ctr" fontAlgn="b"/>
                      <a:endParaRPr lang="it-IT" sz="1100" b="0" i="0" u="none" strike="noStrike">
                        <a:solidFill>
                          <a:schemeClr val="tx1"/>
                        </a:solidFill>
                        <a:effectLst/>
                        <a:latin typeface="Calibri" panose="020F0502020204030204" pitchFamily="34" charset="0"/>
                      </a:endParaRPr>
                    </a:p>
                  </a:txBody>
                  <a:tcPr marL="6356" marR="6356" marT="6356" marB="0" anchor="b"/>
                </a:tc>
                <a:tc>
                  <a:txBody>
                    <a:bodyPr/>
                    <a:lstStyle/>
                    <a:p>
                      <a:pPr algn="ctr" fontAlgn="b"/>
                      <a:endParaRPr lang="it-IT" sz="1100" b="0" i="0" u="none" strike="noStrike">
                        <a:solidFill>
                          <a:schemeClr val="tx1"/>
                        </a:solidFill>
                        <a:effectLst/>
                        <a:latin typeface="Calibri" panose="020F0502020204030204" pitchFamily="34" charset="0"/>
                      </a:endParaRPr>
                    </a:p>
                  </a:txBody>
                  <a:tcPr marL="6356" marR="6356" marT="6356" marB="0" anchor="b"/>
                </a:tc>
                <a:tc>
                  <a:txBody>
                    <a:bodyPr/>
                    <a:lstStyle/>
                    <a:p>
                      <a:pPr algn="ctr" fontAlgn="ctr"/>
                      <a:r>
                        <a:rPr lang="it-IT" sz="1100" u="none" strike="noStrike" dirty="0">
                          <a:solidFill>
                            <a:schemeClr val="tx1"/>
                          </a:solidFill>
                          <a:effectLst/>
                        </a:rPr>
                        <a:t>12</a:t>
                      </a:r>
                      <a:endParaRPr lang="it-IT" sz="1100" b="0" i="0" u="none" strike="noStrike" dirty="0">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dirty="0">
                          <a:solidFill>
                            <a:schemeClr val="tx1"/>
                          </a:solidFill>
                          <a:effectLst/>
                        </a:rPr>
                        <a:t>25</a:t>
                      </a:r>
                      <a:endParaRPr lang="it-IT" sz="1100" b="0" i="0" u="none" strike="noStrike" dirty="0">
                        <a:solidFill>
                          <a:schemeClr val="tx1"/>
                        </a:solidFill>
                        <a:effectLst/>
                        <a:latin typeface="Calibri" panose="020F0502020204030204" pitchFamily="34" charset="0"/>
                      </a:endParaRPr>
                    </a:p>
                  </a:txBody>
                  <a:tcPr marL="6356" marR="6356" marT="6356" marB="0" anchor="ctr"/>
                </a:tc>
                <a:extLst>
                  <a:ext uri="{0D108BD9-81ED-4DB2-BD59-A6C34878D82A}">
                    <a16:rowId xmlns:a16="http://schemas.microsoft.com/office/drawing/2014/main" xmlns="" val="10007"/>
                  </a:ext>
                </a:extLst>
              </a:tr>
              <a:tr h="200427">
                <a:tc>
                  <a:txBody>
                    <a:bodyPr/>
                    <a:lstStyle/>
                    <a:p>
                      <a:pPr algn="ctr" fontAlgn="b"/>
                      <a:endParaRPr lang="it-IT" sz="1100" b="0" i="0" u="none" strike="noStrike" dirty="0">
                        <a:solidFill>
                          <a:schemeClr val="tx1"/>
                        </a:solidFill>
                        <a:effectLst/>
                        <a:latin typeface="Calibri" panose="020F0502020204030204" pitchFamily="34" charset="0"/>
                      </a:endParaRPr>
                    </a:p>
                  </a:txBody>
                  <a:tcPr marL="6356" marR="6356" marT="6356" marB="0" anchor="b"/>
                </a:tc>
                <a:tc>
                  <a:txBody>
                    <a:bodyPr/>
                    <a:lstStyle/>
                    <a:p>
                      <a:pPr algn="ctr" fontAlgn="b"/>
                      <a:endParaRPr lang="it-IT" sz="1100" b="0" i="0" u="none" strike="noStrike">
                        <a:solidFill>
                          <a:schemeClr val="tx1"/>
                        </a:solidFill>
                        <a:effectLst/>
                        <a:latin typeface="Calibri" panose="020F0502020204030204" pitchFamily="34" charset="0"/>
                      </a:endParaRPr>
                    </a:p>
                  </a:txBody>
                  <a:tcPr marL="6356" marR="6356" marT="6356" marB="0" anchor="b"/>
                </a:tc>
                <a:tc>
                  <a:txBody>
                    <a:bodyPr/>
                    <a:lstStyle/>
                    <a:p>
                      <a:pPr algn="ctr" fontAlgn="b"/>
                      <a:endParaRPr lang="it-IT" sz="1100" b="0" i="0" u="none" strike="noStrike" dirty="0">
                        <a:solidFill>
                          <a:schemeClr val="tx1"/>
                        </a:solidFill>
                        <a:effectLst/>
                        <a:latin typeface="Calibri" panose="020F0502020204030204" pitchFamily="34" charset="0"/>
                      </a:endParaRPr>
                    </a:p>
                  </a:txBody>
                  <a:tcPr marL="6356" marR="6356" marT="6356" marB="0" anchor="b"/>
                </a:tc>
                <a:tc>
                  <a:txBody>
                    <a:bodyPr/>
                    <a:lstStyle/>
                    <a:p>
                      <a:pPr algn="ctr" fontAlgn="ctr"/>
                      <a:r>
                        <a:rPr lang="it-IT" sz="1100" u="none" strike="noStrike" dirty="0">
                          <a:solidFill>
                            <a:schemeClr val="tx1"/>
                          </a:solidFill>
                          <a:effectLst/>
                        </a:rPr>
                        <a:t>14</a:t>
                      </a:r>
                      <a:endParaRPr lang="it-IT" sz="1100" b="0" i="0" u="none" strike="noStrike" dirty="0">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dirty="0">
                          <a:solidFill>
                            <a:schemeClr val="tx1"/>
                          </a:solidFill>
                          <a:effectLst/>
                        </a:rPr>
                        <a:t>31</a:t>
                      </a:r>
                      <a:endParaRPr lang="it-IT" sz="1100" b="0" i="0" u="none" strike="noStrike" dirty="0">
                        <a:solidFill>
                          <a:schemeClr val="tx1"/>
                        </a:solidFill>
                        <a:effectLst/>
                        <a:latin typeface="Calibri" panose="020F0502020204030204" pitchFamily="34" charset="0"/>
                      </a:endParaRPr>
                    </a:p>
                  </a:txBody>
                  <a:tcPr marL="6356" marR="6356" marT="6356" marB="0" anchor="ctr"/>
                </a:tc>
                <a:extLst>
                  <a:ext uri="{0D108BD9-81ED-4DB2-BD59-A6C34878D82A}">
                    <a16:rowId xmlns:a16="http://schemas.microsoft.com/office/drawing/2014/main" xmlns="" val="10008"/>
                  </a:ext>
                </a:extLst>
              </a:tr>
              <a:tr h="200427">
                <a:tc>
                  <a:txBody>
                    <a:bodyPr/>
                    <a:lstStyle/>
                    <a:p>
                      <a:pPr algn="ctr" fontAlgn="b"/>
                      <a:endParaRPr lang="it-IT" sz="1100" b="0" i="0" u="none" strike="noStrike">
                        <a:solidFill>
                          <a:schemeClr val="tx1"/>
                        </a:solidFill>
                        <a:effectLst/>
                        <a:latin typeface="Calibri" panose="020F0502020204030204" pitchFamily="34" charset="0"/>
                      </a:endParaRPr>
                    </a:p>
                  </a:txBody>
                  <a:tcPr marL="6356" marR="6356" marT="6356" marB="0" anchor="b"/>
                </a:tc>
                <a:tc>
                  <a:txBody>
                    <a:bodyPr/>
                    <a:lstStyle/>
                    <a:p>
                      <a:pPr algn="ctr" fontAlgn="b"/>
                      <a:endParaRPr lang="it-IT" sz="1100" b="0" i="0" u="none" strike="noStrike">
                        <a:solidFill>
                          <a:schemeClr val="tx1"/>
                        </a:solidFill>
                        <a:effectLst/>
                        <a:latin typeface="Calibri" panose="020F0502020204030204" pitchFamily="34" charset="0"/>
                      </a:endParaRPr>
                    </a:p>
                  </a:txBody>
                  <a:tcPr marL="6356" marR="6356" marT="6356" marB="0" anchor="b"/>
                </a:tc>
                <a:tc>
                  <a:txBody>
                    <a:bodyPr/>
                    <a:lstStyle/>
                    <a:p>
                      <a:pPr algn="ctr" fontAlgn="b"/>
                      <a:endParaRPr lang="it-IT" sz="1100" b="0" i="0" u="none" strike="noStrike" dirty="0">
                        <a:solidFill>
                          <a:schemeClr val="tx1"/>
                        </a:solidFill>
                        <a:effectLst/>
                        <a:latin typeface="Calibri" panose="020F0502020204030204" pitchFamily="34" charset="0"/>
                      </a:endParaRPr>
                    </a:p>
                  </a:txBody>
                  <a:tcPr marL="6356" marR="6356" marT="6356" marB="0" anchor="b"/>
                </a:tc>
                <a:tc>
                  <a:txBody>
                    <a:bodyPr/>
                    <a:lstStyle/>
                    <a:p>
                      <a:pPr algn="ctr" fontAlgn="ctr"/>
                      <a:r>
                        <a:rPr lang="it-IT" sz="1100" u="none" strike="noStrike" dirty="0">
                          <a:solidFill>
                            <a:schemeClr val="tx1"/>
                          </a:solidFill>
                          <a:effectLst/>
                        </a:rPr>
                        <a:t>16</a:t>
                      </a:r>
                      <a:endParaRPr lang="it-IT" sz="1100" b="0" i="0" u="none" strike="noStrike" dirty="0">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dirty="0">
                          <a:solidFill>
                            <a:schemeClr val="tx1"/>
                          </a:solidFill>
                          <a:effectLst/>
                        </a:rPr>
                        <a:t>36</a:t>
                      </a:r>
                      <a:endParaRPr lang="it-IT" sz="1100" b="0" i="0" u="none" strike="noStrike" dirty="0">
                        <a:solidFill>
                          <a:schemeClr val="tx1"/>
                        </a:solidFill>
                        <a:effectLst/>
                        <a:latin typeface="Calibri" panose="020F0502020204030204" pitchFamily="34" charset="0"/>
                      </a:endParaRPr>
                    </a:p>
                  </a:txBody>
                  <a:tcPr marL="6356" marR="6356" marT="6356" marB="0" anchor="ctr"/>
                </a:tc>
                <a:extLst>
                  <a:ext uri="{0D108BD9-81ED-4DB2-BD59-A6C34878D82A}">
                    <a16:rowId xmlns:a16="http://schemas.microsoft.com/office/drawing/2014/main" xmlns="" val="10009"/>
                  </a:ext>
                </a:extLst>
              </a:tr>
              <a:tr h="200427">
                <a:tc>
                  <a:txBody>
                    <a:bodyPr/>
                    <a:lstStyle/>
                    <a:p>
                      <a:pPr algn="ctr" fontAlgn="b"/>
                      <a:endParaRPr lang="it-IT" sz="1100" b="0" i="0" u="none" strike="noStrike">
                        <a:solidFill>
                          <a:schemeClr val="tx1"/>
                        </a:solidFill>
                        <a:effectLst/>
                        <a:latin typeface="Calibri" panose="020F0502020204030204" pitchFamily="34" charset="0"/>
                      </a:endParaRPr>
                    </a:p>
                  </a:txBody>
                  <a:tcPr marL="6356" marR="6356" marT="6356" marB="0" anchor="b"/>
                </a:tc>
                <a:tc>
                  <a:txBody>
                    <a:bodyPr/>
                    <a:lstStyle/>
                    <a:p>
                      <a:pPr algn="ctr" fontAlgn="b"/>
                      <a:endParaRPr lang="it-IT" sz="1100" b="0" i="0" u="none" strike="noStrike">
                        <a:solidFill>
                          <a:schemeClr val="tx1"/>
                        </a:solidFill>
                        <a:effectLst/>
                        <a:latin typeface="Calibri" panose="020F0502020204030204" pitchFamily="34" charset="0"/>
                      </a:endParaRPr>
                    </a:p>
                  </a:txBody>
                  <a:tcPr marL="6356" marR="6356" marT="6356" marB="0" anchor="b"/>
                </a:tc>
                <a:tc>
                  <a:txBody>
                    <a:bodyPr/>
                    <a:lstStyle/>
                    <a:p>
                      <a:pPr algn="ctr" fontAlgn="b"/>
                      <a:endParaRPr lang="it-IT" sz="1100" b="0" i="0" u="none" strike="noStrike">
                        <a:solidFill>
                          <a:schemeClr val="tx1"/>
                        </a:solidFill>
                        <a:effectLst/>
                        <a:latin typeface="Calibri" panose="020F0502020204030204" pitchFamily="34" charset="0"/>
                      </a:endParaRPr>
                    </a:p>
                  </a:txBody>
                  <a:tcPr marL="6356" marR="6356" marT="6356" marB="0" anchor="b"/>
                </a:tc>
                <a:tc>
                  <a:txBody>
                    <a:bodyPr/>
                    <a:lstStyle/>
                    <a:p>
                      <a:pPr algn="ctr" fontAlgn="ctr"/>
                      <a:r>
                        <a:rPr lang="it-IT" sz="1100" u="none" strike="noStrike">
                          <a:solidFill>
                            <a:schemeClr val="tx1"/>
                          </a:solidFill>
                          <a:effectLst/>
                        </a:rPr>
                        <a:t>18</a:t>
                      </a:r>
                      <a:endParaRPr lang="it-IT" sz="1100" b="0" i="0" u="none" strike="noStrike">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dirty="0">
                          <a:solidFill>
                            <a:schemeClr val="tx1"/>
                          </a:solidFill>
                          <a:effectLst/>
                        </a:rPr>
                        <a:t>43</a:t>
                      </a:r>
                      <a:endParaRPr lang="it-IT" sz="1100" b="0" i="0" u="none" strike="noStrike" dirty="0">
                        <a:solidFill>
                          <a:schemeClr val="tx1"/>
                        </a:solidFill>
                        <a:effectLst/>
                        <a:latin typeface="Calibri" panose="020F0502020204030204" pitchFamily="34" charset="0"/>
                      </a:endParaRPr>
                    </a:p>
                  </a:txBody>
                  <a:tcPr marL="6356" marR="6356" marT="6356" marB="0" anchor="ctr"/>
                </a:tc>
                <a:extLst>
                  <a:ext uri="{0D108BD9-81ED-4DB2-BD59-A6C34878D82A}">
                    <a16:rowId xmlns:a16="http://schemas.microsoft.com/office/drawing/2014/main" xmlns="" val="10010"/>
                  </a:ext>
                </a:extLst>
              </a:tr>
              <a:tr h="200427">
                <a:tc>
                  <a:txBody>
                    <a:bodyPr/>
                    <a:lstStyle/>
                    <a:p>
                      <a:pPr algn="ctr" fontAlgn="b"/>
                      <a:endParaRPr lang="it-IT" sz="1100" b="0" i="0" u="none" strike="noStrike">
                        <a:solidFill>
                          <a:schemeClr val="tx1"/>
                        </a:solidFill>
                        <a:effectLst/>
                        <a:latin typeface="Calibri" panose="020F0502020204030204" pitchFamily="34" charset="0"/>
                      </a:endParaRPr>
                    </a:p>
                  </a:txBody>
                  <a:tcPr marL="6356" marR="6356" marT="6356" marB="0" anchor="b"/>
                </a:tc>
                <a:tc>
                  <a:txBody>
                    <a:bodyPr/>
                    <a:lstStyle/>
                    <a:p>
                      <a:pPr algn="ctr" fontAlgn="b"/>
                      <a:endParaRPr lang="it-IT" sz="1100" b="0" i="0" u="none" strike="noStrike">
                        <a:solidFill>
                          <a:schemeClr val="tx1"/>
                        </a:solidFill>
                        <a:effectLst/>
                        <a:latin typeface="Calibri" panose="020F0502020204030204" pitchFamily="34" charset="0"/>
                      </a:endParaRPr>
                    </a:p>
                  </a:txBody>
                  <a:tcPr marL="6356" marR="6356" marT="6356" marB="0" anchor="b"/>
                </a:tc>
                <a:tc>
                  <a:txBody>
                    <a:bodyPr/>
                    <a:lstStyle/>
                    <a:p>
                      <a:pPr algn="ctr" fontAlgn="b"/>
                      <a:endParaRPr lang="it-IT" sz="1100" b="0" i="0" u="none" strike="noStrike">
                        <a:solidFill>
                          <a:schemeClr val="tx1"/>
                        </a:solidFill>
                        <a:effectLst/>
                        <a:latin typeface="Calibri" panose="020F0502020204030204" pitchFamily="34" charset="0"/>
                      </a:endParaRPr>
                    </a:p>
                  </a:txBody>
                  <a:tcPr marL="6356" marR="6356" marT="6356" marB="0" anchor="b"/>
                </a:tc>
                <a:tc>
                  <a:txBody>
                    <a:bodyPr/>
                    <a:lstStyle/>
                    <a:p>
                      <a:pPr algn="ctr" fontAlgn="ctr"/>
                      <a:r>
                        <a:rPr lang="it-IT" sz="1100" u="none" strike="noStrike">
                          <a:solidFill>
                            <a:schemeClr val="tx1"/>
                          </a:solidFill>
                          <a:effectLst/>
                        </a:rPr>
                        <a:t>20</a:t>
                      </a:r>
                      <a:endParaRPr lang="it-IT" sz="1100" b="0" i="0" u="none" strike="noStrike">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dirty="0">
                          <a:solidFill>
                            <a:schemeClr val="tx1"/>
                          </a:solidFill>
                          <a:effectLst/>
                        </a:rPr>
                        <a:t>45</a:t>
                      </a:r>
                      <a:endParaRPr lang="it-IT" sz="1100" b="0" i="0" u="none" strike="noStrike" dirty="0">
                        <a:solidFill>
                          <a:schemeClr val="tx1"/>
                        </a:solidFill>
                        <a:effectLst/>
                        <a:latin typeface="Calibri" panose="020F0502020204030204" pitchFamily="34" charset="0"/>
                      </a:endParaRPr>
                    </a:p>
                  </a:txBody>
                  <a:tcPr marL="6356" marR="6356" marT="6356" marB="0" anchor="ctr"/>
                </a:tc>
                <a:extLst>
                  <a:ext uri="{0D108BD9-81ED-4DB2-BD59-A6C34878D82A}">
                    <a16:rowId xmlns:a16="http://schemas.microsoft.com/office/drawing/2014/main" xmlns="" val="10011"/>
                  </a:ext>
                </a:extLst>
              </a:tr>
            </a:tbl>
          </a:graphicData>
        </a:graphic>
      </p:graphicFrame>
      <p:graphicFrame>
        <p:nvGraphicFramePr>
          <p:cNvPr id="6" name="Tabella 5"/>
          <p:cNvGraphicFramePr>
            <a:graphicFrameLocks noGrp="1"/>
          </p:cNvGraphicFramePr>
          <p:nvPr>
            <p:extLst>
              <p:ext uri="{D42A27DB-BD31-4B8C-83A1-F6EECF244321}">
                <p14:modId xmlns:p14="http://schemas.microsoft.com/office/powerpoint/2010/main" val="1863011865"/>
              </p:ext>
            </p:extLst>
          </p:nvPr>
        </p:nvGraphicFramePr>
        <p:xfrm>
          <a:off x="247485" y="3470162"/>
          <a:ext cx="5020550" cy="3203598"/>
        </p:xfrm>
        <a:graphic>
          <a:graphicData uri="http://schemas.openxmlformats.org/drawingml/2006/table">
            <a:tbl>
              <a:tblPr>
                <a:tableStyleId>{DE848A4C-14CC-4AB5-B6A2-7AEE26DE8592}</a:tableStyleId>
              </a:tblPr>
              <a:tblGrid>
                <a:gridCol w="1004110">
                  <a:extLst>
                    <a:ext uri="{9D8B030D-6E8A-4147-A177-3AD203B41FA5}">
                      <a16:colId xmlns:a16="http://schemas.microsoft.com/office/drawing/2014/main" xmlns="" val="20000"/>
                    </a:ext>
                  </a:extLst>
                </a:gridCol>
                <a:gridCol w="1004110">
                  <a:extLst>
                    <a:ext uri="{9D8B030D-6E8A-4147-A177-3AD203B41FA5}">
                      <a16:colId xmlns:a16="http://schemas.microsoft.com/office/drawing/2014/main" xmlns="" val="20001"/>
                    </a:ext>
                  </a:extLst>
                </a:gridCol>
                <a:gridCol w="1004110">
                  <a:extLst>
                    <a:ext uri="{9D8B030D-6E8A-4147-A177-3AD203B41FA5}">
                      <a16:colId xmlns:a16="http://schemas.microsoft.com/office/drawing/2014/main" xmlns="" val="20002"/>
                    </a:ext>
                  </a:extLst>
                </a:gridCol>
                <a:gridCol w="1004110">
                  <a:extLst>
                    <a:ext uri="{9D8B030D-6E8A-4147-A177-3AD203B41FA5}">
                      <a16:colId xmlns:a16="http://schemas.microsoft.com/office/drawing/2014/main" xmlns="" val="20003"/>
                    </a:ext>
                  </a:extLst>
                </a:gridCol>
                <a:gridCol w="1004110">
                  <a:extLst>
                    <a:ext uri="{9D8B030D-6E8A-4147-A177-3AD203B41FA5}">
                      <a16:colId xmlns:a16="http://schemas.microsoft.com/office/drawing/2014/main" xmlns="" val="20004"/>
                    </a:ext>
                  </a:extLst>
                </a:gridCol>
              </a:tblGrid>
              <a:tr h="434272">
                <a:tc gridSpan="3">
                  <a:txBody>
                    <a:bodyPr/>
                    <a:lstStyle/>
                    <a:p>
                      <a:pPr algn="ctr" fontAlgn="ctr"/>
                      <a:r>
                        <a:rPr lang="it-IT" sz="1100" u="none" strike="noStrike" dirty="0">
                          <a:solidFill>
                            <a:schemeClr val="tx1"/>
                          </a:solidFill>
                          <a:effectLst/>
                        </a:rPr>
                        <a:t>SERIE 3: Secondo</a:t>
                      </a:r>
                      <a:r>
                        <a:rPr lang="it-IT" sz="1100" u="none" strike="noStrike" baseline="0" dirty="0">
                          <a:solidFill>
                            <a:schemeClr val="tx1"/>
                          </a:solidFill>
                          <a:effectLst/>
                        </a:rPr>
                        <a:t> livello</a:t>
                      </a:r>
                      <a:endParaRPr lang="it-IT" sz="1100" b="1" i="0" u="none" strike="noStrike" dirty="0">
                        <a:solidFill>
                          <a:schemeClr val="tx1"/>
                        </a:solidFill>
                        <a:effectLst/>
                        <a:latin typeface="Calibri" panose="020F0502020204030204" pitchFamily="34" charset="0"/>
                      </a:endParaRPr>
                    </a:p>
                  </a:txBody>
                  <a:tcPr marL="6356" marR="6356" marT="6356" marB="0" anchor="ctr"/>
                </a:tc>
                <a:tc hMerge="1">
                  <a:txBody>
                    <a:bodyPr/>
                    <a:lstStyle/>
                    <a:p>
                      <a:endParaRPr lang="it-IT"/>
                    </a:p>
                  </a:txBody>
                  <a:tcPr/>
                </a:tc>
                <a:tc hMerge="1">
                  <a:txBody>
                    <a:bodyPr/>
                    <a:lstStyle/>
                    <a:p>
                      <a:endParaRPr lang="it-IT"/>
                    </a:p>
                  </a:txBody>
                  <a:tcPr/>
                </a:tc>
                <a:tc gridSpan="2">
                  <a:txBody>
                    <a:bodyPr/>
                    <a:lstStyle/>
                    <a:p>
                      <a:pPr algn="ctr" fontAlgn="ctr"/>
                      <a:r>
                        <a:rPr lang="it-IT" sz="1100" u="none" strike="noStrike" dirty="0">
                          <a:solidFill>
                            <a:schemeClr val="tx1"/>
                          </a:solidFill>
                          <a:effectLst/>
                        </a:rPr>
                        <a:t>SERIE3</a:t>
                      </a:r>
                      <a:endParaRPr lang="it-IT" sz="1100" b="1" i="0" u="none" strike="noStrike" dirty="0">
                        <a:solidFill>
                          <a:schemeClr val="tx1"/>
                        </a:solidFill>
                        <a:effectLst/>
                        <a:latin typeface="Calibri" panose="020F0502020204030204" pitchFamily="34" charset="0"/>
                      </a:endParaRPr>
                    </a:p>
                  </a:txBody>
                  <a:tcPr marL="6356" marR="6356" marT="6356" marB="0" anchor="ctr"/>
                </a:tc>
                <a:tc hMerge="1">
                  <a:txBody>
                    <a:bodyPr/>
                    <a:lstStyle/>
                    <a:p>
                      <a:endParaRPr lang="it-IT"/>
                    </a:p>
                  </a:txBody>
                  <a:tcPr/>
                </a:tc>
                <a:extLst>
                  <a:ext uri="{0D108BD9-81ED-4DB2-BD59-A6C34878D82A}">
                    <a16:rowId xmlns:a16="http://schemas.microsoft.com/office/drawing/2014/main" xmlns="" val="10000"/>
                  </a:ext>
                </a:extLst>
              </a:tr>
              <a:tr h="331617">
                <a:tc>
                  <a:txBody>
                    <a:bodyPr/>
                    <a:lstStyle/>
                    <a:p>
                      <a:pPr algn="ctr" fontAlgn="ctr"/>
                      <a:r>
                        <a:rPr lang="it-IT" sz="1100" u="none" strike="noStrike" dirty="0">
                          <a:solidFill>
                            <a:schemeClr val="tx1"/>
                          </a:solidFill>
                          <a:effectLst/>
                        </a:rPr>
                        <a:t> </a:t>
                      </a:r>
                      <a:endParaRPr lang="it-IT" sz="1100" b="0" i="0" u="none" strike="noStrike" dirty="0">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dirty="0">
                          <a:solidFill>
                            <a:schemeClr val="tx1"/>
                          </a:solidFill>
                          <a:effectLst/>
                        </a:rPr>
                        <a:t>Inizio misurazioni</a:t>
                      </a:r>
                      <a:endParaRPr lang="it-IT" sz="1100" b="0" i="0" u="none" strike="noStrike" dirty="0">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dirty="0">
                          <a:solidFill>
                            <a:schemeClr val="tx1"/>
                          </a:solidFill>
                          <a:effectLst/>
                        </a:rPr>
                        <a:t>Fine misurazioni</a:t>
                      </a:r>
                      <a:endParaRPr lang="it-IT" sz="1100" b="0" i="0" u="none" strike="noStrike" dirty="0">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dirty="0">
                          <a:solidFill>
                            <a:schemeClr val="tx1"/>
                          </a:solidFill>
                          <a:effectLst/>
                        </a:rPr>
                        <a:t>(t±0,02)m</a:t>
                      </a:r>
                      <a:endParaRPr lang="it-IT" sz="1100" b="0" i="0" u="none" strike="noStrike" dirty="0">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dirty="0">
                          <a:solidFill>
                            <a:schemeClr val="tx1"/>
                          </a:solidFill>
                          <a:effectLst/>
                        </a:rPr>
                        <a:t>Conteggi ±1</a:t>
                      </a:r>
                      <a:endParaRPr lang="it-IT" sz="1100" b="0" i="0" u="none" strike="noStrike" dirty="0">
                        <a:solidFill>
                          <a:schemeClr val="tx1"/>
                        </a:solidFill>
                        <a:effectLst/>
                        <a:latin typeface="Calibri" panose="020F0502020204030204" pitchFamily="34" charset="0"/>
                      </a:endParaRPr>
                    </a:p>
                  </a:txBody>
                  <a:tcPr marL="6356" marR="6356" marT="6356" marB="0" anchor="ctr"/>
                </a:tc>
                <a:extLst>
                  <a:ext uri="{0D108BD9-81ED-4DB2-BD59-A6C34878D82A}">
                    <a16:rowId xmlns:a16="http://schemas.microsoft.com/office/drawing/2014/main" xmlns="" val="10001"/>
                  </a:ext>
                </a:extLst>
              </a:tr>
              <a:tr h="242769">
                <a:tc>
                  <a:txBody>
                    <a:bodyPr/>
                    <a:lstStyle/>
                    <a:p>
                      <a:pPr algn="ctr" fontAlgn="ctr"/>
                      <a:r>
                        <a:rPr lang="it-IT" sz="1100" u="none" strike="noStrike" dirty="0">
                          <a:solidFill>
                            <a:schemeClr val="tx1"/>
                          </a:solidFill>
                          <a:effectLst/>
                        </a:rPr>
                        <a:t>Meteo</a:t>
                      </a:r>
                      <a:endParaRPr lang="it-IT" sz="1100" b="0" i="0" u="none" strike="noStrike" dirty="0">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dirty="0">
                          <a:solidFill>
                            <a:schemeClr val="tx1"/>
                          </a:solidFill>
                          <a:effectLst/>
                        </a:rPr>
                        <a:t>soleggiato</a:t>
                      </a:r>
                      <a:endParaRPr lang="it-IT" sz="1100" b="0" i="0" u="none" strike="noStrike" dirty="0">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dirty="0">
                          <a:solidFill>
                            <a:schemeClr val="tx1"/>
                          </a:solidFill>
                          <a:effectLst/>
                        </a:rPr>
                        <a:t>soleggiato</a:t>
                      </a:r>
                      <a:endParaRPr lang="it-IT" sz="1100" b="0" i="0" u="none" strike="noStrike" dirty="0">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dirty="0">
                          <a:solidFill>
                            <a:schemeClr val="tx1"/>
                          </a:solidFill>
                          <a:effectLst/>
                        </a:rPr>
                        <a:t>2</a:t>
                      </a:r>
                      <a:endParaRPr lang="it-IT" sz="1100" b="0" i="0" u="none" strike="noStrike" dirty="0">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dirty="0">
                          <a:solidFill>
                            <a:schemeClr val="tx1"/>
                          </a:solidFill>
                          <a:effectLst/>
                        </a:rPr>
                        <a:t>7</a:t>
                      </a:r>
                      <a:endParaRPr lang="it-IT" sz="1100" b="0" i="0" u="none" strike="noStrike" dirty="0">
                        <a:solidFill>
                          <a:schemeClr val="tx1"/>
                        </a:solidFill>
                        <a:effectLst/>
                        <a:latin typeface="Calibri" panose="020F0502020204030204" pitchFamily="34" charset="0"/>
                      </a:endParaRPr>
                    </a:p>
                  </a:txBody>
                  <a:tcPr marL="6356" marR="6356" marT="6356" marB="0" anchor="ctr"/>
                </a:tc>
                <a:extLst>
                  <a:ext uri="{0D108BD9-81ED-4DB2-BD59-A6C34878D82A}">
                    <a16:rowId xmlns:a16="http://schemas.microsoft.com/office/drawing/2014/main" xmlns="" val="10002"/>
                  </a:ext>
                </a:extLst>
              </a:tr>
              <a:tr h="242769">
                <a:tc>
                  <a:txBody>
                    <a:bodyPr/>
                    <a:lstStyle/>
                    <a:p>
                      <a:pPr algn="ctr" fontAlgn="ctr"/>
                      <a:r>
                        <a:rPr lang="it-IT" sz="1100" u="none" strike="noStrike" dirty="0">
                          <a:solidFill>
                            <a:schemeClr val="tx1"/>
                          </a:solidFill>
                          <a:effectLst/>
                        </a:rPr>
                        <a:t>Altezza</a:t>
                      </a:r>
                      <a:endParaRPr lang="it-IT" sz="1100" b="0" i="0" u="none" strike="noStrike" dirty="0">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dirty="0">
                          <a:solidFill>
                            <a:schemeClr val="tx1"/>
                          </a:solidFill>
                          <a:effectLst/>
                        </a:rPr>
                        <a:t>21 m</a:t>
                      </a:r>
                      <a:endParaRPr lang="it-IT" sz="1100" b="0" i="0" u="none" strike="noStrike" dirty="0">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dirty="0">
                          <a:solidFill>
                            <a:schemeClr val="tx1"/>
                          </a:solidFill>
                          <a:effectLst/>
                        </a:rPr>
                        <a:t>21</a:t>
                      </a:r>
                      <a:r>
                        <a:rPr lang="it-IT" sz="1100" u="none" strike="noStrike" baseline="0" dirty="0">
                          <a:solidFill>
                            <a:schemeClr val="tx1"/>
                          </a:solidFill>
                          <a:effectLst/>
                        </a:rPr>
                        <a:t> m</a:t>
                      </a:r>
                      <a:endParaRPr lang="it-IT" sz="1100" b="0" i="0" u="none" strike="noStrike" dirty="0">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dirty="0">
                          <a:solidFill>
                            <a:schemeClr val="tx1"/>
                          </a:solidFill>
                          <a:effectLst/>
                        </a:rPr>
                        <a:t>4</a:t>
                      </a:r>
                      <a:endParaRPr lang="it-IT" sz="1100" b="0" i="0" u="none" strike="noStrike" dirty="0">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dirty="0">
                          <a:solidFill>
                            <a:schemeClr val="tx1"/>
                          </a:solidFill>
                          <a:effectLst/>
                        </a:rPr>
                        <a:t>12</a:t>
                      </a:r>
                      <a:endParaRPr lang="it-IT" sz="1100" b="0" i="0" u="none" strike="noStrike" dirty="0">
                        <a:solidFill>
                          <a:schemeClr val="tx1"/>
                        </a:solidFill>
                        <a:effectLst/>
                        <a:latin typeface="Calibri" panose="020F0502020204030204" pitchFamily="34" charset="0"/>
                      </a:endParaRPr>
                    </a:p>
                  </a:txBody>
                  <a:tcPr marL="6356" marR="6356" marT="6356" marB="0" anchor="ctr"/>
                </a:tc>
                <a:extLst>
                  <a:ext uri="{0D108BD9-81ED-4DB2-BD59-A6C34878D82A}">
                    <a16:rowId xmlns:a16="http://schemas.microsoft.com/office/drawing/2014/main" xmlns="" val="10003"/>
                  </a:ext>
                </a:extLst>
              </a:tr>
              <a:tr h="242769">
                <a:tc>
                  <a:txBody>
                    <a:bodyPr/>
                    <a:lstStyle/>
                    <a:p>
                      <a:pPr algn="ctr" fontAlgn="ctr"/>
                      <a:r>
                        <a:rPr lang="it-IT" sz="1100" u="none" strike="noStrike" dirty="0">
                          <a:solidFill>
                            <a:schemeClr val="tx1"/>
                          </a:solidFill>
                          <a:effectLst/>
                        </a:rPr>
                        <a:t>Pressione</a:t>
                      </a:r>
                      <a:endParaRPr lang="it-IT" sz="1100" b="0" i="0" u="none" strike="noStrike" dirty="0">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a:solidFill>
                            <a:schemeClr val="tx1"/>
                          </a:solidFill>
                          <a:effectLst/>
                        </a:rPr>
                        <a:t>(1023±1) hPa</a:t>
                      </a:r>
                      <a:endParaRPr lang="it-IT" sz="1100" b="0" i="0" u="none" strike="noStrike">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dirty="0">
                          <a:solidFill>
                            <a:schemeClr val="tx1"/>
                          </a:solidFill>
                          <a:effectLst/>
                        </a:rPr>
                        <a:t>(1023±1) </a:t>
                      </a:r>
                      <a:r>
                        <a:rPr lang="it-IT" sz="1100" u="none" strike="noStrike" dirty="0" err="1">
                          <a:solidFill>
                            <a:schemeClr val="tx1"/>
                          </a:solidFill>
                          <a:effectLst/>
                        </a:rPr>
                        <a:t>hPa</a:t>
                      </a:r>
                      <a:endParaRPr lang="it-IT" sz="1100" b="0" i="0" u="none" strike="noStrike" dirty="0">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dirty="0">
                          <a:solidFill>
                            <a:schemeClr val="tx1"/>
                          </a:solidFill>
                          <a:effectLst/>
                        </a:rPr>
                        <a:t>6</a:t>
                      </a:r>
                      <a:endParaRPr lang="it-IT" sz="1100" b="0" i="0" u="none" strike="noStrike" dirty="0">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dirty="0">
                          <a:solidFill>
                            <a:schemeClr val="tx1"/>
                          </a:solidFill>
                          <a:effectLst/>
                        </a:rPr>
                        <a:t>16</a:t>
                      </a:r>
                      <a:endParaRPr lang="it-IT" sz="1100" b="0" i="0" u="none" strike="noStrike" dirty="0">
                        <a:solidFill>
                          <a:schemeClr val="tx1"/>
                        </a:solidFill>
                        <a:effectLst/>
                        <a:latin typeface="Calibri" panose="020F0502020204030204" pitchFamily="34" charset="0"/>
                      </a:endParaRPr>
                    </a:p>
                  </a:txBody>
                  <a:tcPr marL="6356" marR="6356" marT="6356" marB="0" anchor="ctr"/>
                </a:tc>
                <a:extLst>
                  <a:ext uri="{0D108BD9-81ED-4DB2-BD59-A6C34878D82A}">
                    <a16:rowId xmlns:a16="http://schemas.microsoft.com/office/drawing/2014/main" xmlns="" val="10004"/>
                  </a:ext>
                </a:extLst>
              </a:tr>
              <a:tr h="242769">
                <a:tc>
                  <a:txBody>
                    <a:bodyPr/>
                    <a:lstStyle/>
                    <a:p>
                      <a:pPr algn="ctr" fontAlgn="ctr"/>
                      <a:r>
                        <a:rPr lang="it-IT" sz="1100" u="none" strike="noStrike" dirty="0">
                          <a:solidFill>
                            <a:schemeClr val="tx1"/>
                          </a:solidFill>
                          <a:effectLst/>
                        </a:rPr>
                        <a:t>Temperatura</a:t>
                      </a:r>
                      <a:endParaRPr lang="it-IT" sz="1100" b="0" i="0" u="none" strike="noStrike" dirty="0">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a:solidFill>
                            <a:schemeClr val="tx1"/>
                          </a:solidFill>
                          <a:effectLst/>
                        </a:rPr>
                        <a:t>(16±1)°C</a:t>
                      </a:r>
                      <a:endParaRPr lang="it-IT" sz="1100" b="0" i="0" u="none" strike="noStrike">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dirty="0">
                          <a:solidFill>
                            <a:schemeClr val="tx1"/>
                          </a:solidFill>
                          <a:effectLst/>
                        </a:rPr>
                        <a:t>(16±1)°C</a:t>
                      </a:r>
                      <a:endParaRPr lang="it-IT" sz="1100" b="0" i="0" u="none" strike="noStrike" dirty="0">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dirty="0">
                          <a:solidFill>
                            <a:schemeClr val="tx1"/>
                          </a:solidFill>
                          <a:effectLst/>
                        </a:rPr>
                        <a:t>8</a:t>
                      </a:r>
                      <a:endParaRPr lang="it-IT" sz="1100" b="0" i="0" u="none" strike="noStrike" dirty="0">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dirty="0">
                          <a:solidFill>
                            <a:schemeClr val="tx1"/>
                          </a:solidFill>
                          <a:effectLst/>
                        </a:rPr>
                        <a:t>18</a:t>
                      </a:r>
                      <a:endParaRPr lang="it-IT" sz="1100" b="0" i="0" u="none" strike="noStrike" dirty="0">
                        <a:solidFill>
                          <a:schemeClr val="tx1"/>
                        </a:solidFill>
                        <a:effectLst/>
                        <a:latin typeface="Calibri" panose="020F0502020204030204" pitchFamily="34" charset="0"/>
                      </a:endParaRPr>
                    </a:p>
                  </a:txBody>
                  <a:tcPr marL="6356" marR="6356" marT="6356" marB="0" anchor="ctr"/>
                </a:tc>
                <a:extLst>
                  <a:ext uri="{0D108BD9-81ED-4DB2-BD59-A6C34878D82A}">
                    <a16:rowId xmlns:a16="http://schemas.microsoft.com/office/drawing/2014/main" xmlns="" val="10005"/>
                  </a:ext>
                </a:extLst>
              </a:tr>
              <a:tr h="242769">
                <a:tc>
                  <a:txBody>
                    <a:bodyPr/>
                    <a:lstStyle/>
                    <a:p>
                      <a:pPr algn="ctr" fontAlgn="ctr"/>
                      <a:r>
                        <a:rPr lang="it-IT" sz="1100" u="none" strike="noStrike" dirty="0">
                          <a:solidFill>
                            <a:schemeClr val="tx1"/>
                          </a:solidFill>
                          <a:effectLst/>
                        </a:rPr>
                        <a:t>Umidità</a:t>
                      </a:r>
                      <a:endParaRPr lang="it-IT" sz="1100" b="0" i="0" u="none" strike="noStrike" dirty="0">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a:solidFill>
                            <a:schemeClr val="tx1"/>
                          </a:solidFill>
                          <a:effectLst/>
                        </a:rPr>
                        <a:t>(43±1)%</a:t>
                      </a:r>
                      <a:endParaRPr lang="it-IT" sz="1100" b="0" i="0" u="none" strike="noStrike">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a:solidFill>
                            <a:schemeClr val="tx1"/>
                          </a:solidFill>
                          <a:effectLst/>
                        </a:rPr>
                        <a:t>(43±1)%</a:t>
                      </a:r>
                      <a:endParaRPr lang="it-IT" sz="1100" b="0" i="0" u="none" strike="noStrike">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dirty="0">
                          <a:solidFill>
                            <a:schemeClr val="tx1"/>
                          </a:solidFill>
                          <a:effectLst/>
                        </a:rPr>
                        <a:t>10</a:t>
                      </a:r>
                      <a:endParaRPr lang="it-IT" sz="1100" b="0" i="0" u="none" strike="noStrike" dirty="0">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dirty="0">
                          <a:solidFill>
                            <a:schemeClr val="tx1"/>
                          </a:solidFill>
                          <a:effectLst/>
                        </a:rPr>
                        <a:t>20</a:t>
                      </a:r>
                      <a:endParaRPr lang="it-IT" sz="1100" b="0" i="0" u="none" strike="noStrike" dirty="0">
                        <a:solidFill>
                          <a:schemeClr val="tx1"/>
                        </a:solidFill>
                        <a:effectLst/>
                        <a:latin typeface="Calibri" panose="020F0502020204030204" pitchFamily="34" charset="0"/>
                      </a:endParaRPr>
                    </a:p>
                  </a:txBody>
                  <a:tcPr marL="6356" marR="6356" marT="6356" marB="0" anchor="ctr"/>
                </a:tc>
                <a:extLst>
                  <a:ext uri="{0D108BD9-81ED-4DB2-BD59-A6C34878D82A}">
                    <a16:rowId xmlns:a16="http://schemas.microsoft.com/office/drawing/2014/main" xmlns="" val="10006"/>
                  </a:ext>
                </a:extLst>
              </a:tr>
              <a:tr h="242769">
                <a:tc>
                  <a:txBody>
                    <a:bodyPr/>
                    <a:lstStyle/>
                    <a:p>
                      <a:pPr algn="ctr" fontAlgn="b"/>
                      <a:endParaRPr lang="it-IT" sz="1100" b="0" i="0" u="none" strike="noStrike" dirty="0">
                        <a:solidFill>
                          <a:schemeClr val="tx1"/>
                        </a:solidFill>
                        <a:effectLst/>
                        <a:latin typeface="Calibri" panose="020F0502020204030204" pitchFamily="34" charset="0"/>
                      </a:endParaRPr>
                    </a:p>
                  </a:txBody>
                  <a:tcPr marL="6356" marR="6356" marT="6356" marB="0" anchor="b"/>
                </a:tc>
                <a:tc>
                  <a:txBody>
                    <a:bodyPr/>
                    <a:lstStyle/>
                    <a:p>
                      <a:pPr algn="ctr" fontAlgn="b"/>
                      <a:endParaRPr lang="it-IT" sz="1100" b="0" i="0" u="none" strike="noStrike" dirty="0">
                        <a:solidFill>
                          <a:schemeClr val="tx1"/>
                        </a:solidFill>
                        <a:effectLst/>
                        <a:latin typeface="Calibri" panose="020F0502020204030204" pitchFamily="34" charset="0"/>
                      </a:endParaRPr>
                    </a:p>
                  </a:txBody>
                  <a:tcPr marL="6356" marR="6356" marT="6356" marB="0" anchor="b"/>
                </a:tc>
                <a:tc>
                  <a:txBody>
                    <a:bodyPr/>
                    <a:lstStyle/>
                    <a:p>
                      <a:pPr algn="ctr" fontAlgn="b"/>
                      <a:endParaRPr lang="it-IT" sz="1100" b="0" i="0" u="none" strike="noStrike" dirty="0">
                        <a:solidFill>
                          <a:schemeClr val="tx1"/>
                        </a:solidFill>
                        <a:effectLst/>
                        <a:latin typeface="Calibri" panose="020F0502020204030204" pitchFamily="34" charset="0"/>
                      </a:endParaRPr>
                    </a:p>
                  </a:txBody>
                  <a:tcPr marL="6356" marR="6356" marT="6356" marB="0" anchor="b"/>
                </a:tc>
                <a:tc>
                  <a:txBody>
                    <a:bodyPr/>
                    <a:lstStyle/>
                    <a:p>
                      <a:pPr algn="ctr" fontAlgn="ctr"/>
                      <a:r>
                        <a:rPr lang="it-IT" sz="1100" u="none" strike="noStrike" dirty="0">
                          <a:solidFill>
                            <a:schemeClr val="tx1"/>
                          </a:solidFill>
                          <a:effectLst/>
                        </a:rPr>
                        <a:t>12</a:t>
                      </a:r>
                      <a:endParaRPr lang="it-IT" sz="1100" b="0" i="0" u="none" strike="noStrike" dirty="0">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dirty="0">
                          <a:solidFill>
                            <a:schemeClr val="tx1"/>
                          </a:solidFill>
                          <a:effectLst/>
                        </a:rPr>
                        <a:t>28</a:t>
                      </a:r>
                      <a:endParaRPr lang="it-IT" sz="1100" b="0" i="0" u="none" strike="noStrike" dirty="0">
                        <a:solidFill>
                          <a:schemeClr val="tx1"/>
                        </a:solidFill>
                        <a:effectLst/>
                        <a:latin typeface="Calibri" panose="020F0502020204030204" pitchFamily="34" charset="0"/>
                      </a:endParaRPr>
                    </a:p>
                  </a:txBody>
                  <a:tcPr marL="6356" marR="6356" marT="6356" marB="0" anchor="ctr"/>
                </a:tc>
                <a:extLst>
                  <a:ext uri="{0D108BD9-81ED-4DB2-BD59-A6C34878D82A}">
                    <a16:rowId xmlns:a16="http://schemas.microsoft.com/office/drawing/2014/main" xmlns="" val="10007"/>
                  </a:ext>
                </a:extLst>
              </a:tr>
              <a:tr h="242769">
                <a:tc>
                  <a:txBody>
                    <a:bodyPr/>
                    <a:lstStyle/>
                    <a:p>
                      <a:pPr algn="ctr" fontAlgn="b"/>
                      <a:endParaRPr lang="it-IT" sz="1100" b="0" i="0" u="none" strike="noStrike">
                        <a:solidFill>
                          <a:schemeClr val="tx1"/>
                        </a:solidFill>
                        <a:effectLst/>
                        <a:latin typeface="Calibri" panose="020F0502020204030204" pitchFamily="34" charset="0"/>
                      </a:endParaRPr>
                    </a:p>
                  </a:txBody>
                  <a:tcPr marL="6356" marR="6356" marT="6356" marB="0" anchor="b"/>
                </a:tc>
                <a:tc>
                  <a:txBody>
                    <a:bodyPr/>
                    <a:lstStyle/>
                    <a:p>
                      <a:pPr algn="ctr" fontAlgn="b"/>
                      <a:endParaRPr lang="it-IT" sz="1100" b="0" i="0" u="none" strike="noStrike" dirty="0">
                        <a:solidFill>
                          <a:schemeClr val="tx1"/>
                        </a:solidFill>
                        <a:effectLst/>
                        <a:latin typeface="Calibri" panose="020F0502020204030204" pitchFamily="34" charset="0"/>
                      </a:endParaRPr>
                    </a:p>
                  </a:txBody>
                  <a:tcPr marL="6356" marR="6356" marT="6356" marB="0" anchor="b"/>
                </a:tc>
                <a:tc>
                  <a:txBody>
                    <a:bodyPr/>
                    <a:lstStyle/>
                    <a:p>
                      <a:pPr algn="ctr" fontAlgn="b"/>
                      <a:endParaRPr lang="it-IT" sz="1100" b="0" i="0" u="none" strike="noStrike" dirty="0">
                        <a:solidFill>
                          <a:schemeClr val="tx1"/>
                        </a:solidFill>
                        <a:effectLst/>
                        <a:latin typeface="Calibri" panose="020F0502020204030204" pitchFamily="34" charset="0"/>
                      </a:endParaRPr>
                    </a:p>
                  </a:txBody>
                  <a:tcPr marL="6356" marR="6356" marT="6356" marB="0" anchor="b"/>
                </a:tc>
                <a:tc>
                  <a:txBody>
                    <a:bodyPr/>
                    <a:lstStyle/>
                    <a:p>
                      <a:pPr algn="ctr" fontAlgn="ctr"/>
                      <a:r>
                        <a:rPr lang="it-IT" sz="1100" u="none" strike="noStrike" dirty="0">
                          <a:solidFill>
                            <a:schemeClr val="tx1"/>
                          </a:solidFill>
                          <a:effectLst/>
                        </a:rPr>
                        <a:t>14</a:t>
                      </a:r>
                      <a:endParaRPr lang="it-IT" sz="1100" b="0" i="0" u="none" strike="noStrike" dirty="0">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dirty="0">
                          <a:solidFill>
                            <a:schemeClr val="tx1"/>
                          </a:solidFill>
                          <a:effectLst/>
                        </a:rPr>
                        <a:t>43</a:t>
                      </a:r>
                      <a:endParaRPr lang="it-IT" sz="1100" b="0" i="0" u="none" strike="noStrike" dirty="0">
                        <a:solidFill>
                          <a:schemeClr val="tx1"/>
                        </a:solidFill>
                        <a:effectLst/>
                        <a:latin typeface="Calibri" panose="020F0502020204030204" pitchFamily="34" charset="0"/>
                      </a:endParaRPr>
                    </a:p>
                  </a:txBody>
                  <a:tcPr marL="6356" marR="6356" marT="6356" marB="0" anchor="ctr"/>
                </a:tc>
                <a:extLst>
                  <a:ext uri="{0D108BD9-81ED-4DB2-BD59-A6C34878D82A}">
                    <a16:rowId xmlns:a16="http://schemas.microsoft.com/office/drawing/2014/main" xmlns="" val="10008"/>
                  </a:ext>
                </a:extLst>
              </a:tr>
              <a:tr h="242769">
                <a:tc>
                  <a:txBody>
                    <a:bodyPr/>
                    <a:lstStyle/>
                    <a:p>
                      <a:pPr algn="ctr" fontAlgn="b"/>
                      <a:endParaRPr lang="it-IT" sz="1100" b="0" i="0" u="none" strike="noStrike" dirty="0">
                        <a:solidFill>
                          <a:schemeClr val="tx1"/>
                        </a:solidFill>
                        <a:effectLst/>
                        <a:latin typeface="Calibri" panose="020F0502020204030204" pitchFamily="34" charset="0"/>
                      </a:endParaRPr>
                    </a:p>
                  </a:txBody>
                  <a:tcPr marL="6356" marR="6356" marT="6356" marB="0" anchor="b"/>
                </a:tc>
                <a:tc>
                  <a:txBody>
                    <a:bodyPr/>
                    <a:lstStyle/>
                    <a:p>
                      <a:pPr algn="ctr" fontAlgn="b"/>
                      <a:endParaRPr lang="it-IT" sz="1100" b="0" i="0" u="none" strike="noStrike" dirty="0">
                        <a:solidFill>
                          <a:schemeClr val="tx1"/>
                        </a:solidFill>
                        <a:effectLst/>
                        <a:latin typeface="Calibri" panose="020F0502020204030204" pitchFamily="34" charset="0"/>
                      </a:endParaRPr>
                    </a:p>
                  </a:txBody>
                  <a:tcPr marL="6356" marR="6356" marT="6356" marB="0" anchor="b"/>
                </a:tc>
                <a:tc>
                  <a:txBody>
                    <a:bodyPr/>
                    <a:lstStyle/>
                    <a:p>
                      <a:pPr algn="ctr" fontAlgn="b"/>
                      <a:endParaRPr lang="it-IT" sz="1100" b="0" i="0" u="none" strike="noStrike" dirty="0">
                        <a:solidFill>
                          <a:schemeClr val="tx1"/>
                        </a:solidFill>
                        <a:effectLst/>
                        <a:latin typeface="Calibri" panose="020F0502020204030204" pitchFamily="34" charset="0"/>
                      </a:endParaRPr>
                    </a:p>
                  </a:txBody>
                  <a:tcPr marL="6356" marR="6356" marT="6356" marB="0" anchor="b"/>
                </a:tc>
                <a:tc>
                  <a:txBody>
                    <a:bodyPr/>
                    <a:lstStyle/>
                    <a:p>
                      <a:pPr algn="ctr" fontAlgn="ctr"/>
                      <a:r>
                        <a:rPr lang="it-IT" sz="1100" u="none" strike="noStrike" dirty="0">
                          <a:solidFill>
                            <a:schemeClr val="tx1"/>
                          </a:solidFill>
                          <a:effectLst/>
                        </a:rPr>
                        <a:t>16</a:t>
                      </a:r>
                      <a:endParaRPr lang="it-IT" sz="1100" b="0" i="0" u="none" strike="noStrike" dirty="0">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dirty="0">
                          <a:solidFill>
                            <a:schemeClr val="tx1"/>
                          </a:solidFill>
                          <a:effectLst/>
                        </a:rPr>
                        <a:t>50</a:t>
                      </a:r>
                      <a:endParaRPr lang="it-IT" sz="1100" b="0" i="0" u="none" strike="noStrike" dirty="0">
                        <a:solidFill>
                          <a:schemeClr val="tx1"/>
                        </a:solidFill>
                        <a:effectLst/>
                        <a:latin typeface="Calibri" panose="020F0502020204030204" pitchFamily="34" charset="0"/>
                      </a:endParaRPr>
                    </a:p>
                  </a:txBody>
                  <a:tcPr marL="6356" marR="6356" marT="6356" marB="0" anchor="ctr"/>
                </a:tc>
                <a:extLst>
                  <a:ext uri="{0D108BD9-81ED-4DB2-BD59-A6C34878D82A}">
                    <a16:rowId xmlns:a16="http://schemas.microsoft.com/office/drawing/2014/main" xmlns="" val="10009"/>
                  </a:ext>
                </a:extLst>
              </a:tr>
              <a:tr h="242769">
                <a:tc>
                  <a:txBody>
                    <a:bodyPr/>
                    <a:lstStyle/>
                    <a:p>
                      <a:pPr algn="ctr" fontAlgn="b"/>
                      <a:endParaRPr lang="it-IT" sz="1100" b="0" i="0" u="none" strike="noStrike">
                        <a:solidFill>
                          <a:schemeClr val="tx1"/>
                        </a:solidFill>
                        <a:effectLst/>
                        <a:latin typeface="Calibri" panose="020F0502020204030204" pitchFamily="34" charset="0"/>
                      </a:endParaRPr>
                    </a:p>
                  </a:txBody>
                  <a:tcPr marL="6356" marR="6356" marT="6356" marB="0" anchor="b"/>
                </a:tc>
                <a:tc>
                  <a:txBody>
                    <a:bodyPr/>
                    <a:lstStyle/>
                    <a:p>
                      <a:pPr algn="ctr" fontAlgn="b"/>
                      <a:endParaRPr lang="it-IT" sz="1100" b="0" i="0" u="none" strike="noStrike">
                        <a:solidFill>
                          <a:schemeClr val="tx1"/>
                        </a:solidFill>
                        <a:effectLst/>
                        <a:latin typeface="Calibri" panose="020F0502020204030204" pitchFamily="34" charset="0"/>
                      </a:endParaRPr>
                    </a:p>
                  </a:txBody>
                  <a:tcPr marL="6356" marR="6356" marT="6356" marB="0" anchor="b"/>
                </a:tc>
                <a:tc>
                  <a:txBody>
                    <a:bodyPr/>
                    <a:lstStyle/>
                    <a:p>
                      <a:pPr algn="ctr" fontAlgn="b"/>
                      <a:endParaRPr lang="it-IT" sz="1100" b="0" i="0" u="none" strike="noStrike" dirty="0">
                        <a:solidFill>
                          <a:schemeClr val="tx1"/>
                        </a:solidFill>
                        <a:effectLst/>
                        <a:latin typeface="Calibri" panose="020F0502020204030204" pitchFamily="34" charset="0"/>
                      </a:endParaRPr>
                    </a:p>
                  </a:txBody>
                  <a:tcPr marL="6356" marR="6356" marT="6356" marB="0" anchor="b"/>
                </a:tc>
                <a:tc>
                  <a:txBody>
                    <a:bodyPr/>
                    <a:lstStyle/>
                    <a:p>
                      <a:pPr algn="ctr" fontAlgn="ctr"/>
                      <a:r>
                        <a:rPr lang="it-IT" sz="1100" u="none" strike="noStrike" dirty="0">
                          <a:solidFill>
                            <a:schemeClr val="tx1"/>
                          </a:solidFill>
                          <a:effectLst/>
                        </a:rPr>
                        <a:t>18</a:t>
                      </a:r>
                      <a:endParaRPr lang="it-IT" sz="1100" b="0" i="0" u="none" strike="noStrike" dirty="0">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dirty="0">
                          <a:solidFill>
                            <a:schemeClr val="tx1"/>
                          </a:solidFill>
                          <a:effectLst/>
                        </a:rPr>
                        <a:t>62</a:t>
                      </a:r>
                      <a:endParaRPr lang="it-IT" sz="1100" b="0" i="0" u="none" strike="noStrike" dirty="0">
                        <a:solidFill>
                          <a:schemeClr val="tx1"/>
                        </a:solidFill>
                        <a:effectLst/>
                        <a:latin typeface="Calibri" panose="020F0502020204030204" pitchFamily="34" charset="0"/>
                      </a:endParaRPr>
                    </a:p>
                  </a:txBody>
                  <a:tcPr marL="6356" marR="6356" marT="6356" marB="0" anchor="ctr"/>
                </a:tc>
                <a:extLst>
                  <a:ext uri="{0D108BD9-81ED-4DB2-BD59-A6C34878D82A}">
                    <a16:rowId xmlns:a16="http://schemas.microsoft.com/office/drawing/2014/main" xmlns="" val="10010"/>
                  </a:ext>
                </a:extLst>
              </a:tr>
              <a:tr h="242769">
                <a:tc>
                  <a:txBody>
                    <a:bodyPr/>
                    <a:lstStyle/>
                    <a:p>
                      <a:pPr algn="ctr" fontAlgn="b"/>
                      <a:endParaRPr lang="it-IT" sz="1100" b="0" i="0" u="none" strike="noStrike">
                        <a:solidFill>
                          <a:schemeClr val="tx1"/>
                        </a:solidFill>
                        <a:effectLst/>
                        <a:latin typeface="Calibri" panose="020F0502020204030204" pitchFamily="34" charset="0"/>
                      </a:endParaRPr>
                    </a:p>
                  </a:txBody>
                  <a:tcPr marL="6356" marR="6356" marT="6356" marB="0" anchor="b"/>
                </a:tc>
                <a:tc>
                  <a:txBody>
                    <a:bodyPr/>
                    <a:lstStyle/>
                    <a:p>
                      <a:pPr algn="ctr" fontAlgn="b"/>
                      <a:endParaRPr lang="it-IT" sz="1100" b="0" i="0" u="none" strike="noStrike">
                        <a:solidFill>
                          <a:schemeClr val="tx1"/>
                        </a:solidFill>
                        <a:effectLst/>
                        <a:latin typeface="Calibri" panose="020F0502020204030204" pitchFamily="34" charset="0"/>
                      </a:endParaRPr>
                    </a:p>
                  </a:txBody>
                  <a:tcPr marL="6356" marR="6356" marT="6356" marB="0" anchor="b"/>
                </a:tc>
                <a:tc>
                  <a:txBody>
                    <a:bodyPr/>
                    <a:lstStyle/>
                    <a:p>
                      <a:pPr algn="ctr" fontAlgn="b"/>
                      <a:endParaRPr lang="it-IT" sz="1100" b="0" i="0" u="none" strike="noStrike">
                        <a:solidFill>
                          <a:schemeClr val="tx1"/>
                        </a:solidFill>
                        <a:effectLst/>
                        <a:latin typeface="Calibri" panose="020F0502020204030204" pitchFamily="34" charset="0"/>
                      </a:endParaRPr>
                    </a:p>
                  </a:txBody>
                  <a:tcPr marL="6356" marR="6356" marT="6356" marB="0" anchor="b"/>
                </a:tc>
                <a:tc>
                  <a:txBody>
                    <a:bodyPr/>
                    <a:lstStyle/>
                    <a:p>
                      <a:pPr algn="ctr" fontAlgn="ctr"/>
                      <a:r>
                        <a:rPr lang="it-IT" sz="1100" u="none" strike="noStrike" dirty="0">
                          <a:solidFill>
                            <a:schemeClr val="tx1"/>
                          </a:solidFill>
                          <a:effectLst/>
                        </a:rPr>
                        <a:t>20</a:t>
                      </a:r>
                      <a:endParaRPr lang="it-IT" sz="1100" b="0" i="0" u="none" strike="noStrike" dirty="0">
                        <a:solidFill>
                          <a:schemeClr val="tx1"/>
                        </a:solidFill>
                        <a:effectLst/>
                        <a:latin typeface="Calibri" panose="020F0502020204030204" pitchFamily="34" charset="0"/>
                      </a:endParaRPr>
                    </a:p>
                  </a:txBody>
                  <a:tcPr marL="6356" marR="6356" marT="6356" marB="0" anchor="ctr"/>
                </a:tc>
                <a:tc>
                  <a:txBody>
                    <a:bodyPr/>
                    <a:lstStyle/>
                    <a:p>
                      <a:pPr algn="ctr" fontAlgn="ctr"/>
                      <a:r>
                        <a:rPr lang="it-IT" sz="1100" u="none" strike="noStrike" dirty="0">
                          <a:solidFill>
                            <a:schemeClr val="tx1"/>
                          </a:solidFill>
                          <a:effectLst/>
                        </a:rPr>
                        <a:t>68</a:t>
                      </a:r>
                      <a:endParaRPr lang="it-IT" sz="1100" b="0" i="0" u="none" strike="noStrike" dirty="0">
                        <a:solidFill>
                          <a:schemeClr val="tx1"/>
                        </a:solidFill>
                        <a:effectLst/>
                        <a:latin typeface="Calibri" panose="020F0502020204030204" pitchFamily="34" charset="0"/>
                      </a:endParaRPr>
                    </a:p>
                  </a:txBody>
                  <a:tcPr marL="6356" marR="6356" marT="6356" marB="0" anchor="ctr"/>
                </a:tc>
                <a:extLst>
                  <a:ext uri="{0D108BD9-81ED-4DB2-BD59-A6C34878D82A}">
                    <a16:rowId xmlns:a16="http://schemas.microsoft.com/office/drawing/2014/main" xmlns="" val="10011"/>
                  </a:ext>
                </a:extLst>
              </a:tr>
            </a:tbl>
          </a:graphicData>
        </a:graphic>
      </p:graphicFrame>
      <p:graphicFrame>
        <p:nvGraphicFramePr>
          <p:cNvPr id="7" name="Tabella 6"/>
          <p:cNvGraphicFramePr>
            <a:graphicFrameLocks noGrp="1"/>
          </p:cNvGraphicFramePr>
          <p:nvPr>
            <p:extLst>
              <p:ext uri="{D42A27DB-BD31-4B8C-83A1-F6EECF244321}">
                <p14:modId xmlns:p14="http://schemas.microsoft.com/office/powerpoint/2010/main" val="1540510156"/>
              </p:ext>
            </p:extLst>
          </p:nvPr>
        </p:nvGraphicFramePr>
        <p:xfrm>
          <a:off x="5800300" y="3480177"/>
          <a:ext cx="4790365" cy="3166282"/>
        </p:xfrm>
        <a:graphic>
          <a:graphicData uri="http://schemas.openxmlformats.org/drawingml/2006/table">
            <a:tbl>
              <a:tblPr>
                <a:tableStyleId>{DE848A4C-14CC-4AB5-B6A2-7AEE26DE8592}</a:tableStyleId>
              </a:tblPr>
              <a:tblGrid>
                <a:gridCol w="958073">
                  <a:extLst>
                    <a:ext uri="{9D8B030D-6E8A-4147-A177-3AD203B41FA5}">
                      <a16:colId xmlns:a16="http://schemas.microsoft.com/office/drawing/2014/main" xmlns="" val="20000"/>
                    </a:ext>
                  </a:extLst>
                </a:gridCol>
                <a:gridCol w="958073">
                  <a:extLst>
                    <a:ext uri="{9D8B030D-6E8A-4147-A177-3AD203B41FA5}">
                      <a16:colId xmlns:a16="http://schemas.microsoft.com/office/drawing/2014/main" xmlns="" val="20001"/>
                    </a:ext>
                  </a:extLst>
                </a:gridCol>
                <a:gridCol w="958073">
                  <a:extLst>
                    <a:ext uri="{9D8B030D-6E8A-4147-A177-3AD203B41FA5}">
                      <a16:colId xmlns:a16="http://schemas.microsoft.com/office/drawing/2014/main" xmlns="" val="20002"/>
                    </a:ext>
                  </a:extLst>
                </a:gridCol>
                <a:gridCol w="958073">
                  <a:extLst>
                    <a:ext uri="{9D8B030D-6E8A-4147-A177-3AD203B41FA5}">
                      <a16:colId xmlns:a16="http://schemas.microsoft.com/office/drawing/2014/main" xmlns="" val="20003"/>
                    </a:ext>
                  </a:extLst>
                </a:gridCol>
                <a:gridCol w="958073">
                  <a:extLst>
                    <a:ext uri="{9D8B030D-6E8A-4147-A177-3AD203B41FA5}">
                      <a16:colId xmlns:a16="http://schemas.microsoft.com/office/drawing/2014/main" xmlns="" val="20004"/>
                    </a:ext>
                  </a:extLst>
                </a:gridCol>
              </a:tblGrid>
              <a:tr h="375509">
                <a:tc gridSpan="3">
                  <a:txBody>
                    <a:bodyPr/>
                    <a:lstStyle/>
                    <a:p>
                      <a:pPr algn="ctr" fontAlgn="ctr"/>
                      <a:r>
                        <a:rPr lang="it-IT" sz="1100" u="none" strike="noStrike" dirty="0">
                          <a:solidFill>
                            <a:schemeClr val="tx1"/>
                          </a:solidFill>
                          <a:effectLst/>
                        </a:rPr>
                        <a:t>SERIE 4:</a:t>
                      </a:r>
                      <a:r>
                        <a:rPr lang="it-IT" sz="1100" u="none" strike="noStrike" baseline="0" dirty="0">
                          <a:solidFill>
                            <a:schemeClr val="tx1"/>
                          </a:solidFill>
                          <a:effectLst/>
                        </a:rPr>
                        <a:t> Terrazza panoramica</a:t>
                      </a:r>
                      <a:endParaRPr lang="it-IT" sz="1100" b="1" i="0" u="none" strike="noStrike" dirty="0">
                        <a:solidFill>
                          <a:schemeClr val="tx1"/>
                        </a:solidFill>
                        <a:effectLst/>
                        <a:latin typeface="Calibri" panose="020F0502020204030204" pitchFamily="34" charset="0"/>
                      </a:endParaRPr>
                    </a:p>
                  </a:txBody>
                  <a:tcPr marL="6206" marR="6206" marT="6206" marB="0" anchor="ctr"/>
                </a:tc>
                <a:tc hMerge="1">
                  <a:txBody>
                    <a:bodyPr/>
                    <a:lstStyle/>
                    <a:p>
                      <a:endParaRPr lang="it-IT"/>
                    </a:p>
                  </a:txBody>
                  <a:tcPr/>
                </a:tc>
                <a:tc hMerge="1">
                  <a:txBody>
                    <a:bodyPr/>
                    <a:lstStyle/>
                    <a:p>
                      <a:endParaRPr lang="it-IT"/>
                    </a:p>
                  </a:txBody>
                  <a:tcPr/>
                </a:tc>
                <a:tc gridSpan="2">
                  <a:txBody>
                    <a:bodyPr/>
                    <a:lstStyle/>
                    <a:p>
                      <a:pPr algn="ctr" fontAlgn="ctr"/>
                      <a:r>
                        <a:rPr lang="it-IT" sz="1100" u="none" strike="noStrike" dirty="0">
                          <a:solidFill>
                            <a:schemeClr val="tx1"/>
                          </a:solidFill>
                          <a:effectLst/>
                        </a:rPr>
                        <a:t>SERIE 4</a:t>
                      </a:r>
                      <a:endParaRPr lang="it-IT" sz="1100" b="1" i="0" u="none" strike="noStrike" dirty="0">
                        <a:solidFill>
                          <a:schemeClr val="tx1"/>
                        </a:solidFill>
                        <a:effectLst/>
                        <a:latin typeface="Calibri" panose="020F0502020204030204" pitchFamily="34" charset="0"/>
                      </a:endParaRPr>
                    </a:p>
                  </a:txBody>
                  <a:tcPr marL="6206" marR="6206" marT="6206" marB="0" anchor="ctr"/>
                </a:tc>
                <a:tc hMerge="1">
                  <a:txBody>
                    <a:bodyPr/>
                    <a:lstStyle/>
                    <a:p>
                      <a:endParaRPr lang="it-IT"/>
                    </a:p>
                  </a:txBody>
                  <a:tcPr/>
                </a:tc>
                <a:extLst>
                  <a:ext uri="{0D108BD9-81ED-4DB2-BD59-A6C34878D82A}">
                    <a16:rowId xmlns:a16="http://schemas.microsoft.com/office/drawing/2014/main" xmlns="" val="10000"/>
                  </a:ext>
                </a:extLst>
              </a:tr>
              <a:tr h="379955">
                <a:tc>
                  <a:txBody>
                    <a:bodyPr/>
                    <a:lstStyle/>
                    <a:p>
                      <a:pPr algn="ctr" fontAlgn="ctr"/>
                      <a:r>
                        <a:rPr lang="it-IT" sz="1100" u="none" strike="noStrike" dirty="0">
                          <a:solidFill>
                            <a:schemeClr val="tx1"/>
                          </a:solidFill>
                          <a:effectLst/>
                        </a:rPr>
                        <a:t> </a:t>
                      </a:r>
                      <a:endParaRPr lang="it-IT" sz="1100" b="0" i="0" u="none" strike="noStrike" dirty="0">
                        <a:solidFill>
                          <a:schemeClr val="tx1"/>
                        </a:solidFill>
                        <a:effectLst/>
                        <a:latin typeface="Calibri" panose="020F0502020204030204" pitchFamily="34" charset="0"/>
                      </a:endParaRPr>
                    </a:p>
                  </a:txBody>
                  <a:tcPr marL="6206" marR="6206" marT="6206" marB="0" anchor="ctr"/>
                </a:tc>
                <a:tc>
                  <a:txBody>
                    <a:bodyPr/>
                    <a:lstStyle/>
                    <a:p>
                      <a:pPr algn="ctr" fontAlgn="ctr"/>
                      <a:r>
                        <a:rPr lang="it-IT" sz="1100" u="none" strike="noStrike">
                          <a:solidFill>
                            <a:schemeClr val="tx1"/>
                          </a:solidFill>
                          <a:effectLst/>
                        </a:rPr>
                        <a:t>Inizio misurazioni</a:t>
                      </a:r>
                      <a:endParaRPr lang="it-IT" sz="1100" b="0" i="0" u="none" strike="noStrike">
                        <a:solidFill>
                          <a:schemeClr val="tx1"/>
                        </a:solidFill>
                        <a:effectLst/>
                        <a:latin typeface="Calibri" panose="020F0502020204030204" pitchFamily="34" charset="0"/>
                      </a:endParaRPr>
                    </a:p>
                  </a:txBody>
                  <a:tcPr marL="6206" marR="6206" marT="6206" marB="0" anchor="ctr"/>
                </a:tc>
                <a:tc>
                  <a:txBody>
                    <a:bodyPr/>
                    <a:lstStyle/>
                    <a:p>
                      <a:pPr algn="ctr" fontAlgn="ctr"/>
                      <a:r>
                        <a:rPr lang="it-IT" sz="1100" u="none" strike="noStrike" dirty="0">
                          <a:solidFill>
                            <a:schemeClr val="tx1"/>
                          </a:solidFill>
                          <a:effectLst/>
                        </a:rPr>
                        <a:t>Fine misurazioni</a:t>
                      </a:r>
                      <a:endParaRPr lang="it-IT" sz="1100" b="0" i="0" u="none" strike="noStrike" dirty="0">
                        <a:solidFill>
                          <a:schemeClr val="tx1"/>
                        </a:solidFill>
                        <a:effectLst/>
                        <a:latin typeface="Calibri" panose="020F0502020204030204" pitchFamily="34" charset="0"/>
                      </a:endParaRPr>
                    </a:p>
                  </a:txBody>
                  <a:tcPr marL="6206" marR="6206" marT="6206" marB="0" anchor="ctr"/>
                </a:tc>
                <a:tc>
                  <a:txBody>
                    <a:bodyPr/>
                    <a:lstStyle/>
                    <a:p>
                      <a:pPr algn="ctr" fontAlgn="ctr"/>
                      <a:r>
                        <a:rPr lang="it-IT" sz="1100" u="none" strike="noStrike" dirty="0">
                          <a:solidFill>
                            <a:schemeClr val="tx1"/>
                          </a:solidFill>
                          <a:effectLst/>
                        </a:rPr>
                        <a:t>(t±0,02)m</a:t>
                      </a:r>
                      <a:endParaRPr lang="it-IT" sz="1100" b="0" i="0" u="none" strike="noStrike" dirty="0">
                        <a:solidFill>
                          <a:schemeClr val="tx1"/>
                        </a:solidFill>
                        <a:effectLst/>
                        <a:latin typeface="Calibri" panose="020F0502020204030204" pitchFamily="34" charset="0"/>
                      </a:endParaRPr>
                    </a:p>
                  </a:txBody>
                  <a:tcPr marL="6206" marR="6206" marT="6206" marB="0" anchor="ctr"/>
                </a:tc>
                <a:tc>
                  <a:txBody>
                    <a:bodyPr/>
                    <a:lstStyle/>
                    <a:p>
                      <a:pPr algn="ctr" fontAlgn="ctr"/>
                      <a:r>
                        <a:rPr lang="it-IT" sz="1100" u="none" strike="noStrike">
                          <a:solidFill>
                            <a:schemeClr val="tx1"/>
                          </a:solidFill>
                          <a:effectLst/>
                        </a:rPr>
                        <a:t>Conteggi ±1</a:t>
                      </a:r>
                      <a:endParaRPr lang="it-IT" sz="1100" b="0" i="0" u="none" strike="noStrike">
                        <a:solidFill>
                          <a:schemeClr val="tx1"/>
                        </a:solidFill>
                        <a:effectLst/>
                        <a:latin typeface="Calibri" panose="020F0502020204030204" pitchFamily="34" charset="0"/>
                      </a:endParaRPr>
                    </a:p>
                  </a:txBody>
                  <a:tcPr marL="6206" marR="6206" marT="6206" marB="0" anchor="ctr"/>
                </a:tc>
                <a:extLst>
                  <a:ext uri="{0D108BD9-81ED-4DB2-BD59-A6C34878D82A}">
                    <a16:rowId xmlns:a16="http://schemas.microsoft.com/office/drawing/2014/main" xmlns="" val="10001"/>
                  </a:ext>
                </a:extLst>
              </a:tr>
              <a:tr h="239631">
                <a:tc>
                  <a:txBody>
                    <a:bodyPr/>
                    <a:lstStyle/>
                    <a:p>
                      <a:pPr algn="ctr" fontAlgn="ctr"/>
                      <a:r>
                        <a:rPr lang="it-IT" sz="1100" u="none" strike="noStrike" dirty="0">
                          <a:solidFill>
                            <a:schemeClr val="tx1"/>
                          </a:solidFill>
                          <a:effectLst/>
                        </a:rPr>
                        <a:t>Meteo</a:t>
                      </a:r>
                      <a:endParaRPr lang="it-IT" sz="1100" b="0" i="0" u="none" strike="noStrike" dirty="0">
                        <a:solidFill>
                          <a:schemeClr val="tx1"/>
                        </a:solidFill>
                        <a:effectLst/>
                        <a:latin typeface="Calibri" panose="020F0502020204030204" pitchFamily="34" charset="0"/>
                      </a:endParaRPr>
                    </a:p>
                  </a:txBody>
                  <a:tcPr marL="6206" marR="6206" marT="6206" marB="0" anchor="ctr"/>
                </a:tc>
                <a:tc>
                  <a:txBody>
                    <a:bodyPr/>
                    <a:lstStyle/>
                    <a:p>
                      <a:pPr algn="ctr" fontAlgn="ctr"/>
                      <a:r>
                        <a:rPr lang="it-IT" sz="1100" u="none" strike="noStrike" dirty="0">
                          <a:solidFill>
                            <a:schemeClr val="tx1"/>
                          </a:solidFill>
                          <a:effectLst/>
                        </a:rPr>
                        <a:t>soleggiato</a:t>
                      </a:r>
                      <a:endParaRPr lang="it-IT" sz="1100" b="0" i="0" u="none" strike="noStrike" dirty="0">
                        <a:solidFill>
                          <a:schemeClr val="tx1"/>
                        </a:solidFill>
                        <a:effectLst/>
                        <a:latin typeface="Calibri" panose="020F0502020204030204" pitchFamily="34" charset="0"/>
                      </a:endParaRPr>
                    </a:p>
                  </a:txBody>
                  <a:tcPr marL="6206" marR="6206" marT="6206" marB="0" anchor="ctr"/>
                </a:tc>
                <a:tc>
                  <a:txBody>
                    <a:bodyPr/>
                    <a:lstStyle/>
                    <a:p>
                      <a:pPr algn="ctr" fontAlgn="ctr"/>
                      <a:r>
                        <a:rPr lang="it-IT" sz="1100" u="none" strike="noStrike">
                          <a:solidFill>
                            <a:schemeClr val="tx1"/>
                          </a:solidFill>
                          <a:effectLst/>
                        </a:rPr>
                        <a:t>soleggiato</a:t>
                      </a:r>
                      <a:endParaRPr lang="it-IT" sz="1100" b="0" i="0" u="none" strike="noStrike">
                        <a:solidFill>
                          <a:schemeClr val="tx1"/>
                        </a:solidFill>
                        <a:effectLst/>
                        <a:latin typeface="Calibri" panose="020F0502020204030204" pitchFamily="34" charset="0"/>
                      </a:endParaRPr>
                    </a:p>
                  </a:txBody>
                  <a:tcPr marL="6206" marR="6206" marT="6206" marB="0" anchor="ctr"/>
                </a:tc>
                <a:tc>
                  <a:txBody>
                    <a:bodyPr/>
                    <a:lstStyle/>
                    <a:p>
                      <a:pPr algn="ctr" fontAlgn="ctr"/>
                      <a:r>
                        <a:rPr lang="it-IT" sz="1100" u="none" strike="noStrike" dirty="0">
                          <a:solidFill>
                            <a:schemeClr val="tx1"/>
                          </a:solidFill>
                          <a:effectLst/>
                        </a:rPr>
                        <a:t>2</a:t>
                      </a:r>
                      <a:endParaRPr lang="it-IT" sz="1100" b="0" i="0" u="none" strike="noStrike" dirty="0">
                        <a:solidFill>
                          <a:schemeClr val="tx1"/>
                        </a:solidFill>
                        <a:effectLst/>
                        <a:latin typeface="Calibri" panose="020F0502020204030204" pitchFamily="34" charset="0"/>
                      </a:endParaRPr>
                    </a:p>
                  </a:txBody>
                  <a:tcPr marL="6206" marR="6206" marT="6206" marB="0" anchor="ctr"/>
                </a:tc>
                <a:tc>
                  <a:txBody>
                    <a:bodyPr/>
                    <a:lstStyle/>
                    <a:p>
                      <a:pPr algn="ctr" fontAlgn="ctr"/>
                      <a:r>
                        <a:rPr lang="it-IT" sz="1100" u="none" strike="noStrike">
                          <a:solidFill>
                            <a:schemeClr val="tx1"/>
                          </a:solidFill>
                          <a:effectLst/>
                        </a:rPr>
                        <a:t>14</a:t>
                      </a:r>
                      <a:endParaRPr lang="it-IT" sz="1100" b="0" i="0" u="none" strike="noStrike">
                        <a:solidFill>
                          <a:schemeClr val="tx1"/>
                        </a:solidFill>
                        <a:effectLst/>
                        <a:latin typeface="Calibri" panose="020F0502020204030204" pitchFamily="34" charset="0"/>
                      </a:endParaRPr>
                    </a:p>
                  </a:txBody>
                  <a:tcPr marL="6206" marR="6206" marT="6206" marB="0" anchor="ctr"/>
                </a:tc>
                <a:extLst>
                  <a:ext uri="{0D108BD9-81ED-4DB2-BD59-A6C34878D82A}">
                    <a16:rowId xmlns:a16="http://schemas.microsoft.com/office/drawing/2014/main" xmlns="" val="10002"/>
                  </a:ext>
                </a:extLst>
              </a:tr>
              <a:tr h="239631">
                <a:tc>
                  <a:txBody>
                    <a:bodyPr/>
                    <a:lstStyle/>
                    <a:p>
                      <a:pPr algn="ctr" fontAlgn="ctr"/>
                      <a:r>
                        <a:rPr lang="it-IT" sz="1100" u="none" strike="noStrike" dirty="0">
                          <a:solidFill>
                            <a:schemeClr val="tx1"/>
                          </a:solidFill>
                          <a:effectLst/>
                        </a:rPr>
                        <a:t>Altezza</a:t>
                      </a:r>
                      <a:endParaRPr lang="it-IT" sz="1100" b="0" i="0" u="none" strike="noStrike" dirty="0">
                        <a:solidFill>
                          <a:schemeClr val="tx1"/>
                        </a:solidFill>
                        <a:effectLst/>
                        <a:latin typeface="Calibri" panose="020F0502020204030204" pitchFamily="34" charset="0"/>
                      </a:endParaRPr>
                    </a:p>
                  </a:txBody>
                  <a:tcPr marL="6206" marR="6206" marT="6206" marB="0" anchor="ctr"/>
                </a:tc>
                <a:tc>
                  <a:txBody>
                    <a:bodyPr/>
                    <a:lstStyle/>
                    <a:p>
                      <a:pPr algn="ctr" fontAlgn="ctr"/>
                      <a:r>
                        <a:rPr lang="it-IT" sz="1100" b="0" i="0" u="none" strike="noStrike" dirty="0">
                          <a:solidFill>
                            <a:schemeClr val="tx1"/>
                          </a:solidFill>
                          <a:effectLst/>
                          <a:latin typeface="Arial"/>
                        </a:rPr>
                        <a:t>70</a:t>
                      </a:r>
                      <a:r>
                        <a:rPr lang="it-IT" sz="1100" b="0" i="0" u="none" strike="noStrike" baseline="0" dirty="0">
                          <a:solidFill>
                            <a:schemeClr val="tx1"/>
                          </a:solidFill>
                          <a:effectLst/>
                          <a:latin typeface="Arial"/>
                        </a:rPr>
                        <a:t> m</a:t>
                      </a:r>
                      <a:endParaRPr lang="it-IT" sz="1100" b="0" i="0" u="none" strike="noStrike" dirty="0">
                        <a:solidFill>
                          <a:schemeClr val="tx1"/>
                        </a:solidFill>
                        <a:effectLst/>
                        <a:latin typeface="Calibri" panose="020F0502020204030204" pitchFamily="34" charset="0"/>
                      </a:endParaRPr>
                    </a:p>
                  </a:txBody>
                  <a:tcPr marL="6206" marR="6206" marT="6206" marB="0" anchor="ctr"/>
                </a:tc>
                <a:tc>
                  <a:txBody>
                    <a:bodyPr/>
                    <a:lstStyle/>
                    <a:p>
                      <a:pPr algn="ctr" fontAlgn="ctr"/>
                      <a:r>
                        <a:rPr lang="it-IT" sz="1100" b="0" i="0" u="none" strike="noStrike" dirty="0">
                          <a:solidFill>
                            <a:schemeClr val="tx1"/>
                          </a:solidFill>
                          <a:effectLst/>
                          <a:latin typeface="Arial"/>
                        </a:rPr>
                        <a:t>70</a:t>
                      </a:r>
                      <a:r>
                        <a:rPr lang="it-IT" sz="1100" b="0" i="0" u="none" strike="noStrike" baseline="0" dirty="0">
                          <a:solidFill>
                            <a:schemeClr val="tx1"/>
                          </a:solidFill>
                          <a:effectLst/>
                          <a:latin typeface="Arial"/>
                        </a:rPr>
                        <a:t> m</a:t>
                      </a:r>
                      <a:endParaRPr lang="it-IT" sz="1100" b="0" i="0" u="none" strike="noStrike" dirty="0">
                        <a:solidFill>
                          <a:schemeClr val="tx1"/>
                        </a:solidFill>
                        <a:effectLst/>
                        <a:latin typeface="Calibri" panose="020F0502020204030204" pitchFamily="34" charset="0"/>
                      </a:endParaRPr>
                    </a:p>
                  </a:txBody>
                  <a:tcPr marL="6206" marR="6206" marT="6206" marB="0" anchor="ctr"/>
                </a:tc>
                <a:tc>
                  <a:txBody>
                    <a:bodyPr/>
                    <a:lstStyle/>
                    <a:p>
                      <a:pPr algn="ctr" fontAlgn="ctr"/>
                      <a:r>
                        <a:rPr lang="it-IT" sz="1100" u="none" strike="noStrike" dirty="0">
                          <a:solidFill>
                            <a:schemeClr val="tx1"/>
                          </a:solidFill>
                          <a:effectLst/>
                        </a:rPr>
                        <a:t>4</a:t>
                      </a:r>
                      <a:endParaRPr lang="it-IT" sz="1100" b="0" i="0" u="none" strike="noStrike" dirty="0">
                        <a:solidFill>
                          <a:schemeClr val="tx1"/>
                        </a:solidFill>
                        <a:effectLst/>
                        <a:latin typeface="Calibri" panose="020F0502020204030204" pitchFamily="34" charset="0"/>
                      </a:endParaRPr>
                    </a:p>
                  </a:txBody>
                  <a:tcPr marL="6206" marR="6206" marT="6206" marB="0" anchor="ctr"/>
                </a:tc>
                <a:tc>
                  <a:txBody>
                    <a:bodyPr/>
                    <a:lstStyle/>
                    <a:p>
                      <a:pPr algn="ctr" fontAlgn="ctr"/>
                      <a:r>
                        <a:rPr lang="it-IT" sz="1100" u="none" strike="noStrike">
                          <a:solidFill>
                            <a:schemeClr val="tx1"/>
                          </a:solidFill>
                          <a:effectLst/>
                        </a:rPr>
                        <a:t>16</a:t>
                      </a:r>
                      <a:endParaRPr lang="it-IT" sz="1100" b="0" i="0" u="none" strike="noStrike">
                        <a:solidFill>
                          <a:schemeClr val="tx1"/>
                        </a:solidFill>
                        <a:effectLst/>
                        <a:latin typeface="Calibri" panose="020F0502020204030204" pitchFamily="34" charset="0"/>
                      </a:endParaRPr>
                    </a:p>
                  </a:txBody>
                  <a:tcPr marL="6206" marR="6206" marT="6206" marB="0" anchor="ctr"/>
                </a:tc>
                <a:extLst>
                  <a:ext uri="{0D108BD9-81ED-4DB2-BD59-A6C34878D82A}">
                    <a16:rowId xmlns:a16="http://schemas.microsoft.com/office/drawing/2014/main" xmlns="" val="10003"/>
                  </a:ext>
                </a:extLst>
              </a:tr>
              <a:tr h="239631">
                <a:tc>
                  <a:txBody>
                    <a:bodyPr/>
                    <a:lstStyle/>
                    <a:p>
                      <a:pPr algn="ctr" fontAlgn="ctr"/>
                      <a:r>
                        <a:rPr lang="it-IT" sz="1100" u="none" strike="noStrike" dirty="0">
                          <a:solidFill>
                            <a:schemeClr val="tx1"/>
                          </a:solidFill>
                          <a:effectLst/>
                        </a:rPr>
                        <a:t>Pressione</a:t>
                      </a:r>
                      <a:endParaRPr lang="it-IT" sz="1100" b="0" i="0" u="none" strike="noStrike" dirty="0">
                        <a:solidFill>
                          <a:schemeClr val="tx1"/>
                        </a:solidFill>
                        <a:effectLst/>
                        <a:latin typeface="Calibri" panose="020F0502020204030204" pitchFamily="34" charset="0"/>
                      </a:endParaRPr>
                    </a:p>
                  </a:txBody>
                  <a:tcPr marL="6206" marR="6206" marT="6206" marB="0" anchor="ctr"/>
                </a:tc>
                <a:tc>
                  <a:txBody>
                    <a:bodyPr/>
                    <a:lstStyle/>
                    <a:p>
                      <a:pPr algn="ctr" fontAlgn="ctr"/>
                      <a:r>
                        <a:rPr lang="it-IT" sz="1100" u="none" strike="noStrike">
                          <a:solidFill>
                            <a:schemeClr val="tx1"/>
                          </a:solidFill>
                          <a:effectLst/>
                        </a:rPr>
                        <a:t>(1019±1) hPa</a:t>
                      </a:r>
                      <a:endParaRPr lang="it-IT" sz="1100" b="0" i="0" u="none" strike="noStrike">
                        <a:solidFill>
                          <a:schemeClr val="tx1"/>
                        </a:solidFill>
                        <a:effectLst/>
                        <a:latin typeface="Calibri" panose="020F0502020204030204" pitchFamily="34" charset="0"/>
                      </a:endParaRPr>
                    </a:p>
                  </a:txBody>
                  <a:tcPr marL="6206" marR="6206" marT="6206" marB="0" anchor="ctr"/>
                </a:tc>
                <a:tc>
                  <a:txBody>
                    <a:bodyPr/>
                    <a:lstStyle/>
                    <a:p>
                      <a:pPr algn="ctr" fontAlgn="ctr"/>
                      <a:r>
                        <a:rPr lang="it-IT" sz="1100" u="none" strike="noStrike">
                          <a:solidFill>
                            <a:schemeClr val="tx1"/>
                          </a:solidFill>
                          <a:effectLst/>
                        </a:rPr>
                        <a:t>(1019±1) hPa</a:t>
                      </a:r>
                      <a:endParaRPr lang="it-IT" sz="1100" b="0" i="0" u="none" strike="noStrike">
                        <a:solidFill>
                          <a:schemeClr val="tx1"/>
                        </a:solidFill>
                        <a:effectLst/>
                        <a:latin typeface="Calibri" panose="020F0502020204030204" pitchFamily="34" charset="0"/>
                      </a:endParaRPr>
                    </a:p>
                  </a:txBody>
                  <a:tcPr marL="6206" marR="6206" marT="6206" marB="0" anchor="ctr"/>
                </a:tc>
                <a:tc>
                  <a:txBody>
                    <a:bodyPr/>
                    <a:lstStyle/>
                    <a:p>
                      <a:pPr algn="ctr" fontAlgn="ctr"/>
                      <a:r>
                        <a:rPr lang="it-IT" sz="1100" u="none" strike="noStrike" dirty="0">
                          <a:solidFill>
                            <a:schemeClr val="tx1"/>
                          </a:solidFill>
                          <a:effectLst/>
                        </a:rPr>
                        <a:t>6</a:t>
                      </a:r>
                      <a:endParaRPr lang="it-IT" sz="1100" b="0" i="0" u="none" strike="noStrike" dirty="0">
                        <a:solidFill>
                          <a:schemeClr val="tx1"/>
                        </a:solidFill>
                        <a:effectLst/>
                        <a:latin typeface="Calibri" panose="020F0502020204030204" pitchFamily="34" charset="0"/>
                      </a:endParaRPr>
                    </a:p>
                  </a:txBody>
                  <a:tcPr marL="6206" marR="6206" marT="6206" marB="0" anchor="ctr"/>
                </a:tc>
                <a:tc>
                  <a:txBody>
                    <a:bodyPr/>
                    <a:lstStyle/>
                    <a:p>
                      <a:pPr algn="ctr" fontAlgn="ctr"/>
                      <a:r>
                        <a:rPr lang="it-IT" sz="1100" u="none" strike="noStrike" dirty="0">
                          <a:solidFill>
                            <a:schemeClr val="tx1"/>
                          </a:solidFill>
                          <a:effectLst/>
                        </a:rPr>
                        <a:t>25</a:t>
                      </a:r>
                      <a:endParaRPr lang="it-IT" sz="1100" b="0" i="0" u="none" strike="noStrike" dirty="0">
                        <a:solidFill>
                          <a:schemeClr val="tx1"/>
                        </a:solidFill>
                        <a:effectLst/>
                        <a:latin typeface="Calibri" panose="020F0502020204030204" pitchFamily="34" charset="0"/>
                      </a:endParaRPr>
                    </a:p>
                  </a:txBody>
                  <a:tcPr marL="6206" marR="6206" marT="6206" marB="0" anchor="ctr"/>
                </a:tc>
                <a:extLst>
                  <a:ext uri="{0D108BD9-81ED-4DB2-BD59-A6C34878D82A}">
                    <a16:rowId xmlns:a16="http://schemas.microsoft.com/office/drawing/2014/main" xmlns="" val="10004"/>
                  </a:ext>
                </a:extLst>
              </a:tr>
              <a:tr h="239631">
                <a:tc>
                  <a:txBody>
                    <a:bodyPr/>
                    <a:lstStyle/>
                    <a:p>
                      <a:pPr algn="ctr" fontAlgn="ctr"/>
                      <a:r>
                        <a:rPr lang="it-IT" sz="1100" u="none" strike="noStrike" dirty="0">
                          <a:solidFill>
                            <a:schemeClr val="tx1"/>
                          </a:solidFill>
                          <a:effectLst/>
                        </a:rPr>
                        <a:t>Temperatura</a:t>
                      </a:r>
                      <a:endParaRPr lang="it-IT" sz="1100" b="0" i="0" u="none" strike="noStrike" dirty="0">
                        <a:solidFill>
                          <a:schemeClr val="tx1"/>
                        </a:solidFill>
                        <a:effectLst/>
                        <a:latin typeface="Calibri" panose="020F0502020204030204" pitchFamily="34" charset="0"/>
                      </a:endParaRPr>
                    </a:p>
                  </a:txBody>
                  <a:tcPr marL="6206" marR="6206" marT="6206" marB="0" anchor="ctr"/>
                </a:tc>
                <a:tc>
                  <a:txBody>
                    <a:bodyPr/>
                    <a:lstStyle/>
                    <a:p>
                      <a:pPr algn="ctr" fontAlgn="ctr"/>
                      <a:r>
                        <a:rPr lang="it-IT" sz="1100" u="none" strike="noStrike">
                          <a:solidFill>
                            <a:schemeClr val="tx1"/>
                          </a:solidFill>
                          <a:effectLst/>
                        </a:rPr>
                        <a:t>(20±1)°C</a:t>
                      </a:r>
                      <a:endParaRPr lang="it-IT" sz="1100" b="0" i="0" u="none" strike="noStrike">
                        <a:solidFill>
                          <a:schemeClr val="tx1"/>
                        </a:solidFill>
                        <a:effectLst/>
                        <a:latin typeface="Calibri" panose="020F0502020204030204" pitchFamily="34" charset="0"/>
                      </a:endParaRPr>
                    </a:p>
                  </a:txBody>
                  <a:tcPr marL="6206" marR="6206" marT="6206" marB="0" anchor="ctr"/>
                </a:tc>
                <a:tc>
                  <a:txBody>
                    <a:bodyPr/>
                    <a:lstStyle/>
                    <a:p>
                      <a:pPr algn="ctr" fontAlgn="ctr"/>
                      <a:r>
                        <a:rPr lang="it-IT" sz="1100" u="none" strike="noStrike">
                          <a:solidFill>
                            <a:schemeClr val="tx1"/>
                          </a:solidFill>
                          <a:effectLst/>
                        </a:rPr>
                        <a:t>(20±1)°C</a:t>
                      </a:r>
                      <a:endParaRPr lang="it-IT" sz="1100" b="0" i="0" u="none" strike="noStrike">
                        <a:solidFill>
                          <a:schemeClr val="tx1"/>
                        </a:solidFill>
                        <a:effectLst/>
                        <a:latin typeface="Calibri" panose="020F0502020204030204" pitchFamily="34" charset="0"/>
                      </a:endParaRPr>
                    </a:p>
                  </a:txBody>
                  <a:tcPr marL="6206" marR="6206" marT="6206" marB="0" anchor="ctr"/>
                </a:tc>
                <a:tc>
                  <a:txBody>
                    <a:bodyPr/>
                    <a:lstStyle/>
                    <a:p>
                      <a:pPr algn="ctr" fontAlgn="ctr"/>
                      <a:r>
                        <a:rPr lang="it-IT" sz="1100" u="none" strike="noStrike" dirty="0">
                          <a:solidFill>
                            <a:schemeClr val="tx1"/>
                          </a:solidFill>
                          <a:effectLst/>
                        </a:rPr>
                        <a:t>8</a:t>
                      </a:r>
                      <a:endParaRPr lang="it-IT" sz="1100" b="0" i="0" u="none" strike="noStrike" dirty="0">
                        <a:solidFill>
                          <a:schemeClr val="tx1"/>
                        </a:solidFill>
                        <a:effectLst/>
                        <a:latin typeface="Calibri" panose="020F0502020204030204" pitchFamily="34" charset="0"/>
                      </a:endParaRPr>
                    </a:p>
                  </a:txBody>
                  <a:tcPr marL="6206" marR="6206" marT="6206" marB="0" anchor="ctr"/>
                </a:tc>
                <a:tc>
                  <a:txBody>
                    <a:bodyPr/>
                    <a:lstStyle/>
                    <a:p>
                      <a:pPr algn="ctr" fontAlgn="ctr"/>
                      <a:r>
                        <a:rPr lang="it-IT" sz="1100" u="none" strike="noStrike" dirty="0">
                          <a:solidFill>
                            <a:schemeClr val="tx1"/>
                          </a:solidFill>
                          <a:effectLst/>
                        </a:rPr>
                        <a:t>34</a:t>
                      </a:r>
                      <a:endParaRPr lang="it-IT" sz="1100" b="0" i="0" u="none" strike="noStrike" dirty="0">
                        <a:solidFill>
                          <a:schemeClr val="tx1"/>
                        </a:solidFill>
                        <a:effectLst/>
                        <a:latin typeface="Calibri" panose="020F0502020204030204" pitchFamily="34" charset="0"/>
                      </a:endParaRPr>
                    </a:p>
                  </a:txBody>
                  <a:tcPr marL="6206" marR="6206" marT="6206" marB="0" anchor="ctr"/>
                </a:tc>
                <a:extLst>
                  <a:ext uri="{0D108BD9-81ED-4DB2-BD59-A6C34878D82A}">
                    <a16:rowId xmlns:a16="http://schemas.microsoft.com/office/drawing/2014/main" xmlns="" val="10005"/>
                  </a:ext>
                </a:extLst>
              </a:tr>
              <a:tr h="254139">
                <a:tc>
                  <a:txBody>
                    <a:bodyPr/>
                    <a:lstStyle/>
                    <a:p>
                      <a:pPr algn="ctr" fontAlgn="ctr"/>
                      <a:r>
                        <a:rPr lang="it-IT" sz="1100" u="none" strike="noStrike" dirty="0">
                          <a:solidFill>
                            <a:schemeClr val="tx1"/>
                          </a:solidFill>
                          <a:effectLst/>
                        </a:rPr>
                        <a:t>Umidità</a:t>
                      </a:r>
                      <a:endParaRPr lang="it-IT" sz="1100" b="0" i="0" u="none" strike="noStrike" dirty="0">
                        <a:solidFill>
                          <a:schemeClr val="tx1"/>
                        </a:solidFill>
                        <a:effectLst/>
                        <a:latin typeface="Calibri" panose="020F0502020204030204" pitchFamily="34" charset="0"/>
                      </a:endParaRPr>
                    </a:p>
                  </a:txBody>
                  <a:tcPr marL="6206" marR="6206" marT="6206" marB="0" anchor="ctr"/>
                </a:tc>
                <a:tc>
                  <a:txBody>
                    <a:bodyPr/>
                    <a:lstStyle/>
                    <a:p>
                      <a:pPr algn="ctr" fontAlgn="ctr"/>
                      <a:r>
                        <a:rPr lang="it-IT" sz="1100" u="none" strike="noStrike">
                          <a:solidFill>
                            <a:schemeClr val="tx1"/>
                          </a:solidFill>
                          <a:effectLst/>
                        </a:rPr>
                        <a:t>(44±1)%</a:t>
                      </a:r>
                      <a:endParaRPr lang="it-IT" sz="1100" b="0" i="0" u="none" strike="noStrike">
                        <a:solidFill>
                          <a:schemeClr val="tx1"/>
                        </a:solidFill>
                        <a:effectLst/>
                        <a:latin typeface="Calibri" panose="020F0502020204030204" pitchFamily="34" charset="0"/>
                      </a:endParaRPr>
                    </a:p>
                  </a:txBody>
                  <a:tcPr marL="6206" marR="6206" marT="6206" marB="0" anchor="ctr"/>
                </a:tc>
                <a:tc>
                  <a:txBody>
                    <a:bodyPr/>
                    <a:lstStyle/>
                    <a:p>
                      <a:pPr algn="ctr" fontAlgn="ctr"/>
                      <a:r>
                        <a:rPr lang="it-IT" sz="1100" u="none" strike="noStrike">
                          <a:solidFill>
                            <a:schemeClr val="tx1"/>
                          </a:solidFill>
                          <a:effectLst/>
                        </a:rPr>
                        <a:t>(50±1)%</a:t>
                      </a:r>
                      <a:endParaRPr lang="it-IT" sz="1100" b="0" i="0" u="none" strike="noStrike">
                        <a:solidFill>
                          <a:schemeClr val="tx1"/>
                        </a:solidFill>
                        <a:effectLst/>
                        <a:latin typeface="Calibri" panose="020F0502020204030204" pitchFamily="34" charset="0"/>
                      </a:endParaRPr>
                    </a:p>
                  </a:txBody>
                  <a:tcPr marL="6206" marR="6206" marT="6206" marB="0" anchor="ctr"/>
                </a:tc>
                <a:tc>
                  <a:txBody>
                    <a:bodyPr/>
                    <a:lstStyle/>
                    <a:p>
                      <a:pPr algn="ctr" fontAlgn="ctr"/>
                      <a:r>
                        <a:rPr lang="it-IT" sz="1100" u="none" strike="noStrike" dirty="0">
                          <a:solidFill>
                            <a:schemeClr val="tx1"/>
                          </a:solidFill>
                          <a:effectLst/>
                        </a:rPr>
                        <a:t>10</a:t>
                      </a:r>
                      <a:endParaRPr lang="it-IT" sz="1100" b="0" i="0" u="none" strike="noStrike" dirty="0">
                        <a:solidFill>
                          <a:schemeClr val="tx1"/>
                        </a:solidFill>
                        <a:effectLst/>
                        <a:latin typeface="Calibri" panose="020F0502020204030204" pitchFamily="34" charset="0"/>
                      </a:endParaRPr>
                    </a:p>
                  </a:txBody>
                  <a:tcPr marL="6206" marR="6206" marT="6206" marB="0" anchor="ctr"/>
                </a:tc>
                <a:tc>
                  <a:txBody>
                    <a:bodyPr/>
                    <a:lstStyle/>
                    <a:p>
                      <a:pPr algn="ctr" fontAlgn="ctr"/>
                      <a:r>
                        <a:rPr lang="it-IT" sz="1100" u="none" strike="noStrike" dirty="0">
                          <a:solidFill>
                            <a:schemeClr val="tx1"/>
                          </a:solidFill>
                          <a:effectLst/>
                        </a:rPr>
                        <a:t>40</a:t>
                      </a:r>
                      <a:endParaRPr lang="it-IT" sz="1100" b="0" i="0" u="none" strike="noStrike" dirty="0">
                        <a:solidFill>
                          <a:schemeClr val="tx1"/>
                        </a:solidFill>
                        <a:effectLst/>
                        <a:latin typeface="Calibri" panose="020F0502020204030204" pitchFamily="34" charset="0"/>
                      </a:endParaRPr>
                    </a:p>
                  </a:txBody>
                  <a:tcPr marL="6206" marR="6206" marT="6206" marB="0" anchor="ctr"/>
                </a:tc>
                <a:extLst>
                  <a:ext uri="{0D108BD9-81ED-4DB2-BD59-A6C34878D82A}">
                    <a16:rowId xmlns:a16="http://schemas.microsoft.com/office/drawing/2014/main" xmlns="" val="10006"/>
                  </a:ext>
                </a:extLst>
              </a:tr>
              <a:tr h="239631">
                <a:tc>
                  <a:txBody>
                    <a:bodyPr/>
                    <a:lstStyle/>
                    <a:p>
                      <a:pPr algn="ctr" fontAlgn="b"/>
                      <a:endParaRPr lang="it-IT" sz="1100" b="0" i="0" u="none" strike="noStrike" dirty="0">
                        <a:solidFill>
                          <a:schemeClr val="tx1"/>
                        </a:solidFill>
                        <a:effectLst/>
                        <a:latin typeface="Calibri" panose="020F0502020204030204" pitchFamily="34" charset="0"/>
                      </a:endParaRPr>
                    </a:p>
                  </a:txBody>
                  <a:tcPr marL="6206" marR="6206" marT="6206" marB="0" anchor="b"/>
                </a:tc>
                <a:tc>
                  <a:txBody>
                    <a:bodyPr/>
                    <a:lstStyle/>
                    <a:p>
                      <a:pPr algn="ctr" fontAlgn="b"/>
                      <a:endParaRPr lang="it-IT" sz="1100" b="0" i="0" u="none" strike="noStrike" dirty="0">
                        <a:solidFill>
                          <a:schemeClr val="tx1"/>
                        </a:solidFill>
                        <a:effectLst/>
                        <a:latin typeface="Calibri" panose="020F0502020204030204" pitchFamily="34" charset="0"/>
                      </a:endParaRPr>
                    </a:p>
                  </a:txBody>
                  <a:tcPr marL="6206" marR="6206" marT="6206" marB="0" anchor="b"/>
                </a:tc>
                <a:tc>
                  <a:txBody>
                    <a:bodyPr/>
                    <a:lstStyle/>
                    <a:p>
                      <a:pPr algn="ctr" fontAlgn="b"/>
                      <a:endParaRPr lang="it-IT" sz="1100" b="0" i="0" u="none" strike="noStrike">
                        <a:solidFill>
                          <a:schemeClr val="tx1"/>
                        </a:solidFill>
                        <a:effectLst/>
                        <a:latin typeface="Calibri" panose="020F0502020204030204" pitchFamily="34" charset="0"/>
                      </a:endParaRPr>
                    </a:p>
                  </a:txBody>
                  <a:tcPr marL="6206" marR="6206" marT="6206" marB="0" anchor="b"/>
                </a:tc>
                <a:tc>
                  <a:txBody>
                    <a:bodyPr/>
                    <a:lstStyle/>
                    <a:p>
                      <a:pPr algn="ctr" fontAlgn="ctr"/>
                      <a:r>
                        <a:rPr lang="it-IT" sz="1100" u="none" strike="noStrike" dirty="0">
                          <a:solidFill>
                            <a:schemeClr val="tx1"/>
                          </a:solidFill>
                          <a:effectLst/>
                        </a:rPr>
                        <a:t>12</a:t>
                      </a:r>
                      <a:endParaRPr lang="it-IT" sz="1100" b="0" i="0" u="none" strike="noStrike" dirty="0">
                        <a:solidFill>
                          <a:schemeClr val="tx1"/>
                        </a:solidFill>
                        <a:effectLst/>
                        <a:latin typeface="Calibri" panose="020F0502020204030204" pitchFamily="34" charset="0"/>
                      </a:endParaRPr>
                    </a:p>
                  </a:txBody>
                  <a:tcPr marL="6206" marR="6206" marT="6206" marB="0" anchor="ctr"/>
                </a:tc>
                <a:tc>
                  <a:txBody>
                    <a:bodyPr/>
                    <a:lstStyle/>
                    <a:p>
                      <a:pPr algn="ctr" fontAlgn="ctr"/>
                      <a:r>
                        <a:rPr lang="it-IT" sz="1100" u="none" strike="noStrike" dirty="0">
                          <a:solidFill>
                            <a:schemeClr val="tx1"/>
                          </a:solidFill>
                          <a:effectLst/>
                        </a:rPr>
                        <a:t>41</a:t>
                      </a:r>
                      <a:endParaRPr lang="it-IT" sz="1100" b="0" i="0" u="none" strike="noStrike" dirty="0">
                        <a:solidFill>
                          <a:schemeClr val="tx1"/>
                        </a:solidFill>
                        <a:effectLst/>
                        <a:latin typeface="Calibri" panose="020F0502020204030204" pitchFamily="34" charset="0"/>
                      </a:endParaRPr>
                    </a:p>
                  </a:txBody>
                  <a:tcPr marL="6206" marR="6206" marT="6206" marB="0" anchor="ctr"/>
                </a:tc>
                <a:extLst>
                  <a:ext uri="{0D108BD9-81ED-4DB2-BD59-A6C34878D82A}">
                    <a16:rowId xmlns:a16="http://schemas.microsoft.com/office/drawing/2014/main" xmlns="" val="10007"/>
                  </a:ext>
                </a:extLst>
              </a:tr>
              <a:tr h="239631">
                <a:tc>
                  <a:txBody>
                    <a:bodyPr/>
                    <a:lstStyle/>
                    <a:p>
                      <a:pPr algn="ctr" fontAlgn="b"/>
                      <a:endParaRPr lang="it-IT" sz="1100" b="0" i="0" u="none" strike="noStrike" dirty="0">
                        <a:solidFill>
                          <a:schemeClr val="tx1"/>
                        </a:solidFill>
                        <a:effectLst/>
                        <a:latin typeface="Calibri" panose="020F0502020204030204" pitchFamily="34" charset="0"/>
                      </a:endParaRPr>
                    </a:p>
                  </a:txBody>
                  <a:tcPr marL="6206" marR="6206" marT="6206" marB="0" anchor="b"/>
                </a:tc>
                <a:tc>
                  <a:txBody>
                    <a:bodyPr/>
                    <a:lstStyle/>
                    <a:p>
                      <a:pPr algn="ctr" fontAlgn="b"/>
                      <a:endParaRPr lang="it-IT" sz="1100" b="0" i="0" u="none" strike="noStrike" dirty="0">
                        <a:solidFill>
                          <a:schemeClr val="tx1"/>
                        </a:solidFill>
                        <a:effectLst/>
                        <a:latin typeface="Calibri" panose="020F0502020204030204" pitchFamily="34" charset="0"/>
                      </a:endParaRPr>
                    </a:p>
                  </a:txBody>
                  <a:tcPr marL="6206" marR="6206" marT="6206" marB="0" anchor="b"/>
                </a:tc>
                <a:tc>
                  <a:txBody>
                    <a:bodyPr/>
                    <a:lstStyle/>
                    <a:p>
                      <a:pPr algn="ctr" fontAlgn="b"/>
                      <a:endParaRPr lang="it-IT" sz="1100" b="0" i="0" u="none" strike="noStrike" dirty="0">
                        <a:solidFill>
                          <a:schemeClr val="tx1"/>
                        </a:solidFill>
                        <a:effectLst/>
                        <a:latin typeface="Calibri" panose="020F0502020204030204" pitchFamily="34" charset="0"/>
                      </a:endParaRPr>
                    </a:p>
                  </a:txBody>
                  <a:tcPr marL="6206" marR="6206" marT="6206" marB="0" anchor="b"/>
                </a:tc>
                <a:tc>
                  <a:txBody>
                    <a:bodyPr/>
                    <a:lstStyle/>
                    <a:p>
                      <a:pPr algn="ctr" fontAlgn="ctr"/>
                      <a:r>
                        <a:rPr lang="it-IT" sz="1100" u="none" strike="noStrike">
                          <a:solidFill>
                            <a:schemeClr val="tx1"/>
                          </a:solidFill>
                          <a:effectLst/>
                        </a:rPr>
                        <a:t>14</a:t>
                      </a:r>
                      <a:endParaRPr lang="it-IT" sz="1100" b="0" i="0" u="none" strike="noStrike">
                        <a:solidFill>
                          <a:schemeClr val="tx1"/>
                        </a:solidFill>
                        <a:effectLst/>
                        <a:latin typeface="Calibri" panose="020F0502020204030204" pitchFamily="34" charset="0"/>
                      </a:endParaRPr>
                    </a:p>
                  </a:txBody>
                  <a:tcPr marL="6206" marR="6206" marT="6206" marB="0" anchor="ctr"/>
                </a:tc>
                <a:tc>
                  <a:txBody>
                    <a:bodyPr/>
                    <a:lstStyle/>
                    <a:p>
                      <a:pPr algn="ctr" fontAlgn="ctr"/>
                      <a:r>
                        <a:rPr lang="it-IT" sz="1100" u="none" strike="noStrike" dirty="0">
                          <a:solidFill>
                            <a:schemeClr val="tx1"/>
                          </a:solidFill>
                          <a:effectLst/>
                        </a:rPr>
                        <a:t>46</a:t>
                      </a:r>
                      <a:endParaRPr lang="it-IT" sz="1100" b="0" i="0" u="none" strike="noStrike" dirty="0">
                        <a:solidFill>
                          <a:schemeClr val="tx1"/>
                        </a:solidFill>
                        <a:effectLst/>
                        <a:latin typeface="Calibri" panose="020F0502020204030204" pitchFamily="34" charset="0"/>
                      </a:endParaRPr>
                    </a:p>
                  </a:txBody>
                  <a:tcPr marL="6206" marR="6206" marT="6206" marB="0" anchor="ctr"/>
                </a:tc>
                <a:extLst>
                  <a:ext uri="{0D108BD9-81ED-4DB2-BD59-A6C34878D82A}">
                    <a16:rowId xmlns:a16="http://schemas.microsoft.com/office/drawing/2014/main" xmlns="" val="10008"/>
                  </a:ext>
                </a:extLst>
              </a:tr>
              <a:tr h="239631">
                <a:tc>
                  <a:txBody>
                    <a:bodyPr/>
                    <a:lstStyle/>
                    <a:p>
                      <a:pPr algn="ctr" fontAlgn="b"/>
                      <a:endParaRPr lang="it-IT" sz="1100" b="0" i="0" u="none" strike="noStrike">
                        <a:solidFill>
                          <a:schemeClr val="tx1"/>
                        </a:solidFill>
                        <a:effectLst/>
                        <a:latin typeface="Calibri" panose="020F0502020204030204" pitchFamily="34" charset="0"/>
                      </a:endParaRPr>
                    </a:p>
                  </a:txBody>
                  <a:tcPr marL="6206" marR="6206" marT="6206" marB="0" anchor="b"/>
                </a:tc>
                <a:tc>
                  <a:txBody>
                    <a:bodyPr/>
                    <a:lstStyle/>
                    <a:p>
                      <a:pPr algn="ctr" fontAlgn="b"/>
                      <a:endParaRPr lang="it-IT" sz="1100" b="0" i="0" u="none" strike="noStrike" dirty="0">
                        <a:solidFill>
                          <a:schemeClr val="tx1"/>
                        </a:solidFill>
                        <a:effectLst/>
                        <a:latin typeface="Calibri" panose="020F0502020204030204" pitchFamily="34" charset="0"/>
                      </a:endParaRPr>
                    </a:p>
                  </a:txBody>
                  <a:tcPr marL="6206" marR="6206" marT="6206" marB="0" anchor="b"/>
                </a:tc>
                <a:tc>
                  <a:txBody>
                    <a:bodyPr/>
                    <a:lstStyle/>
                    <a:p>
                      <a:pPr algn="ctr" fontAlgn="b"/>
                      <a:endParaRPr lang="it-IT" sz="1100" b="0" i="0" u="none" strike="noStrike">
                        <a:solidFill>
                          <a:schemeClr val="tx1"/>
                        </a:solidFill>
                        <a:effectLst/>
                        <a:latin typeface="Calibri" panose="020F0502020204030204" pitchFamily="34" charset="0"/>
                      </a:endParaRPr>
                    </a:p>
                  </a:txBody>
                  <a:tcPr marL="6206" marR="6206" marT="6206" marB="0" anchor="b"/>
                </a:tc>
                <a:tc>
                  <a:txBody>
                    <a:bodyPr/>
                    <a:lstStyle/>
                    <a:p>
                      <a:pPr algn="ctr" fontAlgn="ctr"/>
                      <a:r>
                        <a:rPr lang="it-IT" sz="1100" u="none" strike="noStrike">
                          <a:solidFill>
                            <a:schemeClr val="tx1"/>
                          </a:solidFill>
                          <a:effectLst/>
                        </a:rPr>
                        <a:t>16</a:t>
                      </a:r>
                      <a:endParaRPr lang="it-IT" sz="1100" b="0" i="0" u="none" strike="noStrike">
                        <a:solidFill>
                          <a:schemeClr val="tx1"/>
                        </a:solidFill>
                        <a:effectLst/>
                        <a:latin typeface="Calibri" panose="020F0502020204030204" pitchFamily="34" charset="0"/>
                      </a:endParaRPr>
                    </a:p>
                  </a:txBody>
                  <a:tcPr marL="6206" marR="6206" marT="6206" marB="0" anchor="ctr"/>
                </a:tc>
                <a:tc>
                  <a:txBody>
                    <a:bodyPr/>
                    <a:lstStyle/>
                    <a:p>
                      <a:pPr algn="ctr" fontAlgn="ctr"/>
                      <a:r>
                        <a:rPr lang="it-IT" sz="1100" u="none" strike="noStrike" dirty="0">
                          <a:solidFill>
                            <a:schemeClr val="tx1"/>
                          </a:solidFill>
                          <a:effectLst/>
                        </a:rPr>
                        <a:t>53</a:t>
                      </a:r>
                      <a:endParaRPr lang="it-IT" sz="1100" b="0" i="0" u="none" strike="noStrike" dirty="0">
                        <a:solidFill>
                          <a:schemeClr val="tx1"/>
                        </a:solidFill>
                        <a:effectLst/>
                        <a:latin typeface="Calibri" panose="020F0502020204030204" pitchFamily="34" charset="0"/>
                      </a:endParaRPr>
                    </a:p>
                  </a:txBody>
                  <a:tcPr marL="6206" marR="6206" marT="6206" marB="0" anchor="ctr"/>
                </a:tc>
                <a:extLst>
                  <a:ext uri="{0D108BD9-81ED-4DB2-BD59-A6C34878D82A}">
                    <a16:rowId xmlns:a16="http://schemas.microsoft.com/office/drawing/2014/main" xmlns="" val="10009"/>
                  </a:ext>
                </a:extLst>
              </a:tr>
              <a:tr h="239631">
                <a:tc>
                  <a:txBody>
                    <a:bodyPr/>
                    <a:lstStyle/>
                    <a:p>
                      <a:pPr algn="ctr" fontAlgn="b"/>
                      <a:endParaRPr lang="it-IT" sz="1100" b="0" i="0" u="none" strike="noStrike">
                        <a:solidFill>
                          <a:schemeClr val="tx1"/>
                        </a:solidFill>
                        <a:effectLst/>
                        <a:latin typeface="Calibri" panose="020F0502020204030204" pitchFamily="34" charset="0"/>
                      </a:endParaRPr>
                    </a:p>
                  </a:txBody>
                  <a:tcPr marL="6206" marR="6206" marT="6206" marB="0" anchor="b"/>
                </a:tc>
                <a:tc>
                  <a:txBody>
                    <a:bodyPr/>
                    <a:lstStyle/>
                    <a:p>
                      <a:pPr algn="ctr" fontAlgn="b"/>
                      <a:endParaRPr lang="it-IT" sz="1100" b="0" i="0" u="none" strike="noStrike" dirty="0">
                        <a:solidFill>
                          <a:schemeClr val="tx1"/>
                        </a:solidFill>
                        <a:effectLst/>
                        <a:latin typeface="Calibri" panose="020F0502020204030204" pitchFamily="34" charset="0"/>
                      </a:endParaRPr>
                    </a:p>
                  </a:txBody>
                  <a:tcPr marL="6206" marR="6206" marT="6206" marB="0" anchor="b"/>
                </a:tc>
                <a:tc>
                  <a:txBody>
                    <a:bodyPr/>
                    <a:lstStyle/>
                    <a:p>
                      <a:pPr algn="ctr" fontAlgn="b"/>
                      <a:endParaRPr lang="it-IT" sz="1100" b="0" i="0" u="none" strike="noStrike">
                        <a:solidFill>
                          <a:schemeClr val="tx1"/>
                        </a:solidFill>
                        <a:effectLst/>
                        <a:latin typeface="Calibri" panose="020F0502020204030204" pitchFamily="34" charset="0"/>
                      </a:endParaRPr>
                    </a:p>
                  </a:txBody>
                  <a:tcPr marL="6206" marR="6206" marT="6206" marB="0" anchor="b"/>
                </a:tc>
                <a:tc>
                  <a:txBody>
                    <a:bodyPr/>
                    <a:lstStyle/>
                    <a:p>
                      <a:pPr algn="ctr" fontAlgn="ctr"/>
                      <a:r>
                        <a:rPr lang="it-IT" sz="1100" u="none" strike="noStrike" dirty="0">
                          <a:solidFill>
                            <a:schemeClr val="tx1"/>
                          </a:solidFill>
                          <a:effectLst/>
                        </a:rPr>
                        <a:t>18</a:t>
                      </a:r>
                      <a:endParaRPr lang="it-IT" sz="1100" b="0" i="0" u="none" strike="noStrike" dirty="0">
                        <a:solidFill>
                          <a:schemeClr val="tx1"/>
                        </a:solidFill>
                        <a:effectLst/>
                        <a:latin typeface="Calibri" panose="020F0502020204030204" pitchFamily="34" charset="0"/>
                      </a:endParaRPr>
                    </a:p>
                  </a:txBody>
                  <a:tcPr marL="6206" marR="6206" marT="6206" marB="0" anchor="ctr"/>
                </a:tc>
                <a:tc>
                  <a:txBody>
                    <a:bodyPr/>
                    <a:lstStyle/>
                    <a:p>
                      <a:pPr algn="ctr" fontAlgn="ctr"/>
                      <a:r>
                        <a:rPr lang="it-IT" sz="1100" u="none" strike="noStrike" dirty="0">
                          <a:solidFill>
                            <a:schemeClr val="tx1"/>
                          </a:solidFill>
                          <a:effectLst/>
                        </a:rPr>
                        <a:t>64</a:t>
                      </a:r>
                      <a:endParaRPr lang="it-IT" sz="1100" b="0" i="0" u="none" strike="noStrike" dirty="0">
                        <a:solidFill>
                          <a:schemeClr val="tx1"/>
                        </a:solidFill>
                        <a:effectLst/>
                        <a:latin typeface="Calibri" panose="020F0502020204030204" pitchFamily="34" charset="0"/>
                      </a:endParaRPr>
                    </a:p>
                  </a:txBody>
                  <a:tcPr marL="6206" marR="6206" marT="6206" marB="0" anchor="ctr"/>
                </a:tc>
                <a:extLst>
                  <a:ext uri="{0D108BD9-81ED-4DB2-BD59-A6C34878D82A}">
                    <a16:rowId xmlns:a16="http://schemas.microsoft.com/office/drawing/2014/main" xmlns="" val="10010"/>
                  </a:ext>
                </a:extLst>
              </a:tr>
              <a:tr h="239631">
                <a:tc>
                  <a:txBody>
                    <a:bodyPr/>
                    <a:lstStyle/>
                    <a:p>
                      <a:pPr algn="ctr" fontAlgn="b"/>
                      <a:endParaRPr lang="it-IT" sz="1100" b="0" i="0" u="none" strike="noStrike">
                        <a:solidFill>
                          <a:schemeClr val="tx1"/>
                        </a:solidFill>
                        <a:effectLst/>
                        <a:latin typeface="Calibri" panose="020F0502020204030204" pitchFamily="34" charset="0"/>
                      </a:endParaRPr>
                    </a:p>
                  </a:txBody>
                  <a:tcPr marL="6206" marR="6206" marT="6206" marB="0" anchor="b"/>
                </a:tc>
                <a:tc>
                  <a:txBody>
                    <a:bodyPr/>
                    <a:lstStyle/>
                    <a:p>
                      <a:pPr algn="ctr" fontAlgn="b"/>
                      <a:endParaRPr lang="it-IT" sz="1100" b="0" i="0" u="none" strike="noStrike" dirty="0">
                        <a:solidFill>
                          <a:schemeClr val="tx1"/>
                        </a:solidFill>
                        <a:effectLst/>
                        <a:latin typeface="Calibri" panose="020F0502020204030204" pitchFamily="34" charset="0"/>
                      </a:endParaRPr>
                    </a:p>
                  </a:txBody>
                  <a:tcPr marL="6206" marR="6206" marT="6206" marB="0" anchor="b"/>
                </a:tc>
                <a:tc>
                  <a:txBody>
                    <a:bodyPr/>
                    <a:lstStyle/>
                    <a:p>
                      <a:pPr algn="ctr" fontAlgn="b"/>
                      <a:endParaRPr lang="it-IT" sz="1100" b="0" i="0" u="none" strike="noStrike" dirty="0">
                        <a:solidFill>
                          <a:schemeClr val="tx1"/>
                        </a:solidFill>
                        <a:effectLst/>
                        <a:latin typeface="Calibri" panose="020F0502020204030204" pitchFamily="34" charset="0"/>
                      </a:endParaRPr>
                    </a:p>
                  </a:txBody>
                  <a:tcPr marL="6206" marR="6206" marT="6206" marB="0" anchor="b"/>
                </a:tc>
                <a:tc>
                  <a:txBody>
                    <a:bodyPr/>
                    <a:lstStyle/>
                    <a:p>
                      <a:pPr algn="ctr" fontAlgn="ctr"/>
                      <a:r>
                        <a:rPr lang="it-IT" sz="1100" u="none" strike="noStrike" dirty="0">
                          <a:solidFill>
                            <a:schemeClr val="tx1"/>
                          </a:solidFill>
                          <a:effectLst/>
                        </a:rPr>
                        <a:t>20</a:t>
                      </a:r>
                      <a:endParaRPr lang="it-IT" sz="1100" b="0" i="0" u="none" strike="noStrike" dirty="0">
                        <a:solidFill>
                          <a:schemeClr val="tx1"/>
                        </a:solidFill>
                        <a:effectLst/>
                        <a:latin typeface="Calibri" panose="020F0502020204030204" pitchFamily="34" charset="0"/>
                      </a:endParaRPr>
                    </a:p>
                  </a:txBody>
                  <a:tcPr marL="6206" marR="6206" marT="6206" marB="0" anchor="ctr"/>
                </a:tc>
                <a:tc>
                  <a:txBody>
                    <a:bodyPr/>
                    <a:lstStyle/>
                    <a:p>
                      <a:pPr algn="ctr" fontAlgn="ctr"/>
                      <a:r>
                        <a:rPr lang="it-IT" sz="1100" u="none" strike="noStrike" dirty="0">
                          <a:solidFill>
                            <a:schemeClr val="tx1"/>
                          </a:solidFill>
                          <a:effectLst/>
                        </a:rPr>
                        <a:t>80</a:t>
                      </a:r>
                      <a:endParaRPr lang="it-IT" sz="1100" b="0" i="0" u="none" strike="noStrike" dirty="0">
                        <a:solidFill>
                          <a:schemeClr val="tx1"/>
                        </a:solidFill>
                        <a:effectLst/>
                        <a:latin typeface="Calibri" panose="020F0502020204030204" pitchFamily="34" charset="0"/>
                      </a:endParaRPr>
                    </a:p>
                  </a:txBody>
                  <a:tcPr marL="6206" marR="6206" marT="6206" marB="0" anchor="ctr"/>
                </a:tc>
                <a:extLst>
                  <a:ext uri="{0D108BD9-81ED-4DB2-BD59-A6C34878D82A}">
                    <a16:rowId xmlns:a16="http://schemas.microsoft.com/office/drawing/2014/main" xmlns="" val="10011"/>
                  </a:ext>
                </a:extLst>
              </a:tr>
            </a:tbl>
          </a:graphicData>
        </a:graphic>
      </p:graphicFrame>
    </p:spTree>
    <p:extLst>
      <p:ext uri="{BB962C8B-B14F-4D97-AF65-F5344CB8AC3E}">
        <p14:creationId xmlns:p14="http://schemas.microsoft.com/office/powerpoint/2010/main" val="20838996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E9509FE2-6EDA-B945-7BD9-151B82C08793}"/>
              </a:ext>
            </a:extLst>
          </p:cNvPr>
          <p:cNvSpPr>
            <a:spLocks noGrp="1"/>
          </p:cNvSpPr>
          <p:nvPr>
            <p:ph type="title"/>
          </p:nvPr>
        </p:nvSpPr>
        <p:spPr>
          <a:xfrm>
            <a:off x="744233" y="0"/>
            <a:ext cx="8534400" cy="1507067"/>
          </a:xfrm>
        </p:spPr>
        <p:txBody>
          <a:bodyPr/>
          <a:lstStyle/>
          <a:p>
            <a:r>
              <a:rPr lang="it-IT" dirty="0"/>
              <a:t>I GRAFICI</a:t>
            </a:r>
          </a:p>
        </p:txBody>
      </p:sp>
      <p:pic>
        <p:nvPicPr>
          <p:cNvPr id="6" name="Segnaposto contenuto 5">
            <a:extLst>
              <a:ext uri="{FF2B5EF4-FFF2-40B4-BE49-F238E27FC236}">
                <a16:creationId xmlns:a16="http://schemas.microsoft.com/office/drawing/2014/main" xmlns="" id="{B10B2937-D975-A332-FC5D-0C164A4842FA}"/>
              </a:ext>
            </a:extLst>
          </p:cNvPr>
          <p:cNvPicPr>
            <a:picLocks noGrp="1" noChangeAspect="1"/>
          </p:cNvPicPr>
          <p:nvPr>
            <p:ph idx="1"/>
          </p:nvPr>
        </p:nvPicPr>
        <p:blipFill>
          <a:blip r:embed="rId2"/>
          <a:stretch>
            <a:fillRect/>
          </a:stretch>
        </p:blipFill>
        <p:spPr>
          <a:xfrm>
            <a:off x="337587" y="1507067"/>
            <a:ext cx="8634358" cy="4877494"/>
          </a:xfrm>
        </p:spPr>
      </p:pic>
      <p:sp>
        <p:nvSpPr>
          <p:cNvPr id="9" name="CasellaDiTesto 8">
            <a:extLst>
              <a:ext uri="{FF2B5EF4-FFF2-40B4-BE49-F238E27FC236}">
                <a16:creationId xmlns:a16="http://schemas.microsoft.com/office/drawing/2014/main" xmlns="" id="{56A74681-0B2C-9A09-694B-5EFC7662238D}"/>
              </a:ext>
            </a:extLst>
          </p:cNvPr>
          <p:cNvSpPr txBox="1"/>
          <p:nvPr/>
        </p:nvSpPr>
        <p:spPr>
          <a:xfrm>
            <a:off x="9278633" y="329006"/>
            <a:ext cx="2575780" cy="5355312"/>
          </a:xfrm>
          <a:prstGeom prst="rect">
            <a:avLst/>
          </a:prstGeom>
          <a:noFill/>
        </p:spPr>
        <p:txBody>
          <a:bodyPr wrap="square">
            <a:spAutoFit/>
          </a:bodyPr>
          <a:lstStyle/>
          <a:p>
            <a:r>
              <a:rPr lang="it-IT" dirty="0"/>
              <a:t>Abbiamo elaborato i dati e realizzato i seguenti grafici:</a:t>
            </a:r>
          </a:p>
          <a:p>
            <a:endParaRPr lang="it-IT" dirty="0"/>
          </a:p>
          <a:p>
            <a:r>
              <a:rPr lang="it-IT" dirty="0"/>
              <a:t> - numero di conteggi rispetto al tempo per ogni livello</a:t>
            </a:r>
          </a:p>
          <a:p>
            <a:endParaRPr lang="it-IT" dirty="0"/>
          </a:p>
          <a:p>
            <a:r>
              <a:rPr lang="it-IT" dirty="0"/>
              <a:t>- confronto tra i conteggi ai diversi livelli </a:t>
            </a:r>
          </a:p>
          <a:p>
            <a:endParaRPr lang="it-IT" dirty="0"/>
          </a:p>
          <a:p>
            <a:r>
              <a:rPr lang="it-IT" dirty="0"/>
              <a:t>- andamento dei conteggi in corrispondenza del massimo intervallo temporale considerato </a:t>
            </a:r>
          </a:p>
        </p:txBody>
      </p:sp>
      <p:sp>
        <p:nvSpPr>
          <p:cNvPr id="10" name="Segnaposto piè di pagina 9">
            <a:extLst>
              <a:ext uri="{FF2B5EF4-FFF2-40B4-BE49-F238E27FC236}">
                <a16:creationId xmlns:a16="http://schemas.microsoft.com/office/drawing/2014/main" xmlns="" id="{00893ADC-8B02-24BD-0AA7-C2B285CADD8E}"/>
              </a:ext>
            </a:extLst>
          </p:cNvPr>
          <p:cNvSpPr>
            <a:spLocks noGrp="1"/>
          </p:cNvSpPr>
          <p:nvPr>
            <p:ph type="ftr" sz="quarter" idx="11"/>
          </p:nvPr>
        </p:nvSpPr>
        <p:spPr>
          <a:xfrm>
            <a:off x="337587" y="6492875"/>
            <a:ext cx="7543800" cy="365125"/>
          </a:xfrm>
        </p:spPr>
        <p:txBody>
          <a:bodyPr/>
          <a:lstStyle/>
          <a:p>
            <a:r>
              <a:rPr lang="it-IT" dirty="0">
                <a:solidFill>
                  <a:schemeClr val="tx1"/>
                </a:solidFill>
              </a:rPr>
              <a:t>PCTO EEE. Liceo Cavour. Raggi Cosmici e Monumenti Romani. A.S. 2023 - 2024</a:t>
            </a:r>
          </a:p>
        </p:txBody>
      </p:sp>
    </p:spTree>
    <p:extLst>
      <p:ext uri="{BB962C8B-B14F-4D97-AF65-F5344CB8AC3E}">
        <p14:creationId xmlns:p14="http://schemas.microsoft.com/office/powerpoint/2010/main" val="20307689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D4C4B744-F42E-97B2-5146-A1FDDF1F5A42}"/>
              </a:ext>
            </a:extLst>
          </p:cNvPr>
          <p:cNvSpPr>
            <a:spLocks noGrp="1"/>
          </p:cNvSpPr>
          <p:nvPr>
            <p:ph type="title"/>
          </p:nvPr>
        </p:nvSpPr>
        <p:spPr>
          <a:xfrm>
            <a:off x="411257" y="-316680"/>
            <a:ext cx="8534400" cy="1507067"/>
          </a:xfrm>
        </p:spPr>
        <p:txBody>
          <a:bodyPr/>
          <a:lstStyle/>
          <a:p>
            <a:r>
              <a:rPr lang="it-IT" dirty="0"/>
              <a:t>Confronto tra i grafici</a:t>
            </a:r>
          </a:p>
        </p:txBody>
      </p:sp>
      <p:pic>
        <p:nvPicPr>
          <p:cNvPr id="8" name="Segnaposto contenuto 7">
            <a:extLst>
              <a:ext uri="{FF2B5EF4-FFF2-40B4-BE49-F238E27FC236}">
                <a16:creationId xmlns:a16="http://schemas.microsoft.com/office/drawing/2014/main" xmlns="" id="{3577791E-11A6-FC28-30ED-7F139E1B236C}"/>
              </a:ext>
            </a:extLst>
          </p:cNvPr>
          <p:cNvPicPr>
            <a:picLocks noGrp="1" noChangeAspect="1"/>
          </p:cNvPicPr>
          <p:nvPr>
            <p:ph idx="1"/>
          </p:nvPr>
        </p:nvPicPr>
        <p:blipFill rotWithShape="1">
          <a:blip r:embed="rId2"/>
          <a:srcRect l="1345" t="2340" r="1998" b="3819"/>
          <a:stretch/>
        </p:blipFill>
        <p:spPr>
          <a:xfrm>
            <a:off x="2462980" y="1098477"/>
            <a:ext cx="7266039" cy="4021394"/>
          </a:xfrm>
        </p:spPr>
      </p:pic>
      <p:sp>
        <p:nvSpPr>
          <p:cNvPr id="3" name="Segnaposto piè di pagina 2">
            <a:extLst>
              <a:ext uri="{FF2B5EF4-FFF2-40B4-BE49-F238E27FC236}">
                <a16:creationId xmlns:a16="http://schemas.microsoft.com/office/drawing/2014/main" xmlns="" id="{51E16BD2-400F-8FD8-DC9E-57EEAF48CCBE}"/>
              </a:ext>
            </a:extLst>
          </p:cNvPr>
          <p:cNvSpPr>
            <a:spLocks noGrp="1"/>
          </p:cNvSpPr>
          <p:nvPr>
            <p:ph type="ftr" sz="quarter" idx="11"/>
          </p:nvPr>
        </p:nvSpPr>
        <p:spPr/>
        <p:txBody>
          <a:bodyPr/>
          <a:lstStyle/>
          <a:p>
            <a:r>
              <a:rPr lang="it-IT" dirty="0">
                <a:solidFill>
                  <a:schemeClr val="tx1"/>
                </a:solidFill>
              </a:rPr>
              <a:t>PCTO EEE. Liceo Cavour. Raggi Cosmici e Monumenti Romani. A.S. 2023 - 2024</a:t>
            </a:r>
          </a:p>
        </p:txBody>
      </p:sp>
      <p:sp>
        <p:nvSpPr>
          <p:cNvPr id="4" name="CasellaDiTesto 3">
            <a:extLst>
              <a:ext uri="{FF2B5EF4-FFF2-40B4-BE49-F238E27FC236}">
                <a16:creationId xmlns:a16="http://schemas.microsoft.com/office/drawing/2014/main" xmlns="" id="{514FCFCA-7A03-48DC-A710-71E46DCB6F52}"/>
              </a:ext>
            </a:extLst>
          </p:cNvPr>
          <p:cNvSpPr txBox="1"/>
          <p:nvPr/>
        </p:nvSpPr>
        <p:spPr>
          <a:xfrm>
            <a:off x="411257" y="5618375"/>
            <a:ext cx="10834920" cy="369332"/>
          </a:xfrm>
          <a:prstGeom prst="rect">
            <a:avLst/>
          </a:prstGeom>
          <a:noFill/>
        </p:spPr>
        <p:txBody>
          <a:bodyPr wrap="square" rtlCol="0">
            <a:spAutoFit/>
          </a:bodyPr>
          <a:lstStyle/>
          <a:p>
            <a:r>
              <a:rPr lang="it-IT" dirty="0"/>
              <a:t>Si riscontra, come previsto, l’aumento del numero dei conteggi con la </a:t>
            </a:r>
            <a:r>
              <a:rPr lang="it-IT" dirty="0" smtClean="0"/>
              <a:t>quota.</a:t>
            </a:r>
            <a:endParaRPr lang="it-IT" dirty="0"/>
          </a:p>
        </p:txBody>
      </p:sp>
    </p:spTree>
    <p:extLst>
      <p:ext uri="{BB962C8B-B14F-4D97-AF65-F5344CB8AC3E}">
        <p14:creationId xmlns:p14="http://schemas.microsoft.com/office/powerpoint/2010/main" val="1165945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8742996F-3A72-080A-3D69-BC97E29FFDEF}"/>
              </a:ext>
            </a:extLst>
          </p:cNvPr>
          <p:cNvSpPr>
            <a:spLocks noGrp="1"/>
          </p:cNvSpPr>
          <p:nvPr>
            <p:ph type="title"/>
          </p:nvPr>
        </p:nvSpPr>
        <p:spPr>
          <a:xfrm>
            <a:off x="261129" y="160993"/>
            <a:ext cx="10247646" cy="1507067"/>
          </a:xfrm>
        </p:spPr>
        <p:txBody>
          <a:bodyPr>
            <a:normAutofit/>
          </a:bodyPr>
          <a:lstStyle/>
          <a:p>
            <a:pPr algn="ctr"/>
            <a:r>
              <a:rPr lang="it-IT" dirty="0"/>
              <a:t>Relazione numero dei conteggi-Quota al tempo massimo di rivelazione</a:t>
            </a:r>
          </a:p>
        </p:txBody>
      </p:sp>
      <p:pic>
        <p:nvPicPr>
          <p:cNvPr id="8" name="Segnaposto contenuto 7">
            <a:extLst>
              <a:ext uri="{FF2B5EF4-FFF2-40B4-BE49-F238E27FC236}">
                <a16:creationId xmlns:a16="http://schemas.microsoft.com/office/drawing/2014/main" xmlns="" id="{884A61AB-97A0-D926-9293-BA8701F95691}"/>
              </a:ext>
            </a:extLst>
          </p:cNvPr>
          <p:cNvPicPr>
            <a:picLocks noGrp="1" noChangeAspect="1"/>
          </p:cNvPicPr>
          <p:nvPr>
            <p:ph idx="1"/>
          </p:nvPr>
        </p:nvPicPr>
        <p:blipFill>
          <a:blip r:embed="rId2"/>
          <a:stretch>
            <a:fillRect/>
          </a:stretch>
        </p:blipFill>
        <p:spPr>
          <a:xfrm>
            <a:off x="1660355" y="2172560"/>
            <a:ext cx="6937916" cy="3925538"/>
          </a:xfrm>
        </p:spPr>
      </p:pic>
      <p:sp>
        <p:nvSpPr>
          <p:cNvPr id="3" name="Segnaposto piè di pagina 2">
            <a:extLst>
              <a:ext uri="{FF2B5EF4-FFF2-40B4-BE49-F238E27FC236}">
                <a16:creationId xmlns:a16="http://schemas.microsoft.com/office/drawing/2014/main" xmlns="" id="{A3E8EF2F-4CC6-60B9-D591-714941FD3C47}"/>
              </a:ext>
            </a:extLst>
          </p:cNvPr>
          <p:cNvSpPr>
            <a:spLocks noGrp="1"/>
          </p:cNvSpPr>
          <p:nvPr>
            <p:ph type="ftr" sz="quarter" idx="11"/>
          </p:nvPr>
        </p:nvSpPr>
        <p:spPr>
          <a:xfrm>
            <a:off x="536728" y="6331882"/>
            <a:ext cx="7543800" cy="365125"/>
          </a:xfrm>
        </p:spPr>
        <p:txBody>
          <a:bodyPr/>
          <a:lstStyle/>
          <a:p>
            <a:r>
              <a:rPr lang="it-IT" dirty="0">
                <a:solidFill>
                  <a:schemeClr val="tx1"/>
                </a:solidFill>
              </a:rPr>
              <a:t>PCTO EEE. Liceo Cavour. Raggi Cosmici e Monumenti Romani. A.S. 2023 - 2024</a:t>
            </a:r>
          </a:p>
        </p:txBody>
      </p:sp>
    </p:spTree>
    <p:extLst>
      <p:ext uri="{BB962C8B-B14F-4D97-AF65-F5344CB8AC3E}">
        <p14:creationId xmlns:p14="http://schemas.microsoft.com/office/powerpoint/2010/main" val="1417773012"/>
      </p:ext>
    </p:extLst>
  </p:cSld>
  <p:clrMapOvr>
    <a:masterClrMapping/>
  </p:clrMapOvr>
  <p:timing>
    <p:tnLst>
      <p:par>
        <p:cTn id="1" dur="indefinite" restart="never" nodeType="tmRoot"/>
      </p:par>
    </p:tnLst>
  </p:timing>
</p:sld>
</file>

<file path=ppt/theme/theme1.xml><?xml version="1.0" encoding="utf-8"?>
<a:theme xmlns:a="http://schemas.openxmlformats.org/drawingml/2006/main" name="Sezione">
  <a:themeElements>
    <a:clrScheme name="Sezion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ezione">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zion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Slice</Template>
  <TotalTime>1955</TotalTime>
  <Words>2517</Words>
  <Application>Microsoft Office PowerPoint</Application>
  <PresentationFormat>Widescreen</PresentationFormat>
  <Paragraphs>375</Paragraphs>
  <Slides>22</Slides>
  <Notes>6</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22</vt:i4>
      </vt:variant>
    </vt:vector>
  </HeadingPairs>
  <TitlesOfParts>
    <vt:vector size="29" baseType="lpstr">
      <vt:lpstr>Arial</vt:lpstr>
      <vt:lpstr>Avenir</vt:lpstr>
      <vt:lpstr>Calibri</vt:lpstr>
      <vt:lpstr>Century Gothic</vt:lpstr>
      <vt:lpstr>sui-int-regular</vt:lpstr>
      <vt:lpstr>Wingdings 3</vt:lpstr>
      <vt:lpstr>Sezione</vt:lpstr>
      <vt:lpstr>Raggi cosmici e monumenti romani</vt:lpstr>
      <vt:lpstr>Cosmic Box e Didattica STEAM</vt:lpstr>
      <vt:lpstr>Il Vittoriano. Notizie dal sito del VIVE*</vt:lpstr>
      <vt:lpstr>Il vittoriano e la sua architettura</vt:lpstr>
      <vt:lpstr>Presentazione standard di PowerPoint</vt:lpstr>
      <vt:lpstr>Presentazione standard di PowerPoint</vt:lpstr>
      <vt:lpstr>I GRAFICI</vt:lpstr>
      <vt:lpstr>Confronto tra i grafici</vt:lpstr>
      <vt:lpstr>Relazione numero dei conteggi-Quota al tempo massimo di rivelazione</vt:lpstr>
      <vt:lpstr>MISURE AI  MERCATI DI TRAIANO</vt:lpstr>
      <vt:lpstr>MISURE</vt:lpstr>
      <vt:lpstr>RILEVAZIONE DATI AL PIANO TERRA</vt:lpstr>
      <vt:lpstr>RILEVAZIONE DATI  AL primo e AL secondo piano </vt:lpstr>
      <vt:lpstr>MISURE, ANALISI E COMPARAZIONE</vt:lpstr>
      <vt:lpstr>COMPARAZIONI PIU’ APPROFONDITE</vt:lpstr>
      <vt:lpstr>Presentazione standard di PowerPoint</vt:lpstr>
      <vt:lpstr>Presentazione standard di PowerPoint</vt:lpstr>
      <vt:lpstr>Presentazione standard di PowerPoint</vt:lpstr>
      <vt:lpstr>Presentazione standard di PowerPoint</vt:lpstr>
      <vt:lpstr>Presentazione standard di PowerPoint</vt:lpstr>
      <vt:lpstr>Prossime attività</vt:lpstr>
      <vt:lpstr>Presentazione standard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Cosmic Ray Counting Using Cosmic Box</dc:title>
  <dc:creator>Angela Antonucci</dc:creator>
  <cp:lastModifiedBy>Postazione</cp:lastModifiedBy>
  <cp:revision>101</cp:revision>
  <dcterms:created xsi:type="dcterms:W3CDTF">2022-05-11T12:39:49Z</dcterms:created>
  <dcterms:modified xsi:type="dcterms:W3CDTF">2024-04-10T12:42:33Z</dcterms:modified>
</cp:coreProperties>
</file>